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3" r:id="rId15"/>
    <p:sldId id="274" r:id="rId16"/>
    <p:sldId id="275" r:id="rId17"/>
    <p:sldId id="277" r:id="rId18"/>
    <p:sldId id="269" r:id="rId19"/>
    <p:sldId id="270" r:id="rId20"/>
    <p:sldId id="271" r:id="rId21"/>
    <p:sldId id="278" r:id="rId22"/>
    <p:sldId id="279" r:id="rId23"/>
    <p:sldId id="281" r:id="rId24"/>
    <p:sldId id="282" r:id="rId25"/>
    <p:sldId id="283" r:id="rId26"/>
    <p:sldId id="284" r:id="rId27"/>
    <p:sldId id="28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52" autoAdjust="0"/>
  </p:normalViewPr>
  <p:slideViewPr>
    <p:cSldViewPr snapToGrid="0" snapToObjects="1">
      <p:cViewPr>
        <p:scale>
          <a:sx n="121" d="100"/>
          <a:sy n="121" d="100"/>
        </p:scale>
        <p:origin x="-59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280C2-C322-0C46-9188-7F5C09E6BD2B}"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5B084C-93A3-3545-B8F3-A930473D381C}" type="slidenum">
              <a:rPr lang="en-US" smtClean="0"/>
              <a:t>‹#›</a:t>
            </a:fld>
            <a:endParaRPr lang="en-US"/>
          </a:p>
        </p:txBody>
      </p:sp>
    </p:spTree>
    <p:extLst>
      <p:ext uri="{BB962C8B-B14F-4D97-AF65-F5344CB8AC3E}">
        <p14:creationId xmlns:p14="http://schemas.microsoft.com/office/powerpoint/2010/main" val="1852257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we</a:t>
            </a:r>
            <a:r>
              <a:rPr lang="en-US" baseline="0" dirty="0" smtClean="0"/>
              <a:t> are….. </a:t>
            </a:r>
            <a:endParaRPr lang="en-US" dirty="0"/>
          </a:p>
        </p:txBody>
      </p:sp>
      <p:sp>
        <p:nvSpPr>
          <p:cNvPr id="4" name="Slide Number Placeholder 3"/>
          <p:cNvSpPr>
            <a:spLocks noGrp="1"/>
          </p:cNvSpPr>
          <p:nvPr>
            <p:ph type="sldNum" sz="quarter" idx="10"/>
          </p:nvPr>
        </p:nvSpPr>
        <p:spPr/>
        <p:txBody>
          <a:bodyPr/>
          <a:lstStyle/>
          <a:p>
            <a:fld id="{545B084C-93A3-3545-B8F3-A930473D381C}" type="slidenum">
              <a:rPr lang="en-US" smtClean="0"/>
              <a:t>3</a:t>
            </a:fld>
            <a:endParaRPr lang="en-US"/>
          </a:p>
        </p:txBody>
      </p:sp>
    </p:spTree>
    <p:extLst>
      <p:ext uri="{BB962C8B-B14F-4D97-AF65-F5344CB8AC3E}">
        <p14:creationId xmlns:p14="http://schemas.microsoft.com/office/powerpoint/2010/main" val="39708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0BEDD30-71C4-E346-8C1D-ABDB3D9350E3}" type="slidenum">
              <a:rPr lang="en-US"/>
              <a:pPr eaLnBrk="1" hangingPunct="1"/>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78BD2FE6-5FFE-7B4F-86A8-4F658AF2BA09}" type="slidenum">
              <a:rPr lang="en-US"/>
              <a:pPr eaLnBrk="1" hangingPunct="1"/>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53231149-A1BC-EE49-9B5A-5DF158A23864}" type="slidenum">
              <a:rPr lang="en-US"/>
              <a:pPr eaLnBrk="1" hangingPunct="1"/>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9FEA03-7236-044A-9157-90BB3AC72D66}"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239015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FEA03-7236-044A-9157-90BB3AC72D66}"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64224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FEA03-7236-044A-9157-90BB3AC72D66}"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12970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Slide Number Placeholder 7"/>
          <p:cNvSpPr txBox="1">
            <a:spLocks/>
          </p:cNvSpPr>
          <p:nvPr userDrawn="1"/>
        </p:nvSpPr>
        <p:spPr bwMode="auto">
          <a:xfrm>
            <a:off x="6477000" y="63055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r" defTabSz="914400" eaLnBrk="1" hangingPunct="1"/>
            <a:fld id="{1E6DBCC6-F686-FD4D-970C-1F19BCB0B07B}" type="slidenum">
              <a:rPr lang="en-US" sz="1200">
                <a:solidFill>
                  <a:srgbClr val="969BA2"/>
                </a:solidFill>
              </a:rPr>
              <a:pPr algn="r" defTabSz="914400" eaLnBrk="1" hangingPunct="1"/>
              <a:t>‹#›</a:t>
            </a:fld>
            <a:endParaRPr lang="en-US" sz="1200">
              <a:solidFill>
                <a:srgbClr val="969BA2"/>
              </a:solidFill>
            </a:endParaRPr>
          </a:p>
        </p:txBody>
      </p:sp>
      <p:sp>
        <p:nvSpPr>
          <p:cNvPr id="2" name="Title 1"/>
          <p:cNvSpPr>
            <a:spLocks noGrp="1"/>
          </p:cNvSpPr>
          <p:nvPr>
            <p:ph type="title"/>
          </p:nvPr>
        </p:nvSpPr>
        <p:spPr>
          <a:xfrm>
            <a:off x="304800" y="76200"/>
            <a:ext cx="8510588"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066800"/>
            <a:ext cx="4079875"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5675" y="10668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5675" y="36195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10"/>
          </p:nvPr>
        </p:nvSpPr>
        <p:spPr>
          <a:xfrm>
            <a:off x="304800" y="6245225"/>
            <a:ext cx="2286000" cy="476250"/>
          </a:xfrm>
        </p:spPr>
        <p:txBody>
          <a:bodyPr rtlCol="0"/>
          <a:lstStyle>
            <a:lvl1pPr fontAlgn="auto">
              <a:spcBef>
                <a:spcPts val="0"/>
              </a:spcBef>
              <a:spcAft>
                <a:spcPts val="0"/>
              </a:spcAft>
              <a:defRPr>
                <a:latin typeface="+mn-lt"/>
                <a:ea typeface="+mn-ea"/>
                <a:cs typeface="+mn-cs"/>
              </a:defRPr>
            </a:lvl1pPr>
          </a:lstStyle>
          <a:p>
            <a:pPr>
              <a:defRPr/>
            </a:pPr>
            <a:endParaRPr lang="en-US"/>
          </a:p>
        </p:txBody>
      </p:sp>
      <p:sp>
        <p:nvSpPr>
          <p:cNvPr id="8" name="Footer Placeholder 6"/>
          <p:cNvSpPr>
            <a:spLocks noGrp="1"/>
          </p:cNvSpPr>
          <p:nvPr>
            <p:ph type="ftr" sz="quarter" idx="11"/>
          </p:nvPr>
        </p:nvSpPr>
        <p:spPr>
          <a:xfrm>
            <a:off x="3124200" y="6381750"/>
            <a:ext cx="2895600" cy="476250"/>
          </a:xfrm>
        </p:spPr>
        <p:txBody>
          <a:bodyPr/>
          <a:lstStyle>
            <a:lvl1pPr>
              <a:defRPr/>
            </a:lvl1pPr>
          </a:lstStyle>
          <a:p>
            <a:pPr>
              <a:defRPr/>
            </a:pPr>
            <a:r>
              <a:rPr lang="en-US"/>
              <a:t>Basic Navigation Overview</a:t>
            </a:r>
          </a:p>
        </p:txBody>
      </p:sp>
    </p:spTree>
    <p:extLst>
      <p:ext uri="{BB962C8B-B14F-4D97-AF65-F5344CB8AC3E}">
        <p14:creationId xmlns:p14="http://schemas.microsoft.com/office/powerpoint/2010/main" val="2391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7" name="Slide Number Placeholder 7"/>
          <p:cNvSpPr txBox="1">
            <a:spLocks/>
          </p:cNvSpPr>
          <p:nvPr userDrawn="1"/>
        </p:nvSpPr>
        <p:spPr bwMode="auto">
          <a:xfrm>
            <a:off x="6477000" y="63055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r" defTabSz="914400" eaLnBrk="1" hangingPunct="1"/>
            <a:fld id="{B6420610-05AD-C14E-BB3B-726B807CD2C8}" type="slidenum">
              <a:rPr lang="en-US" sz="1200">
                <a:solidFill>
                  <a:srgbClr val="969BA2"/>
                </a:solidFill>
              </a:rPr>
              <a:pPr algn="r" defTabSz="914400" eaLnBrk="1" hangingPunct="1"/>
              <a:t>‹#›</a:t>
            </a:fld>
            <a:endParaRPr lang="en-US" sz="1200">
              <a:solidFill>
                <a:srgbClr val="969BA2"/>
              </a:solidFill>
            </a:endParaRPr>
          </a:p>
        </p:txBody>
      </p:sp>
      <p:sp>
        <p:nvSpPr>
          <p:cNvPr id="2" name="Title 1"/>
          <p:cNvSpPr>
            <a:spLocks noGrp="1"/>
          </p:cNvSpPr>
          <p:nvPr>
            <p:ph type="title" sz="quarter"/>
          </p:nvPr>
        </p:nvSpPr>
        <p:spPr>
          <a:xfrm>
            <a:off x="304800" y="76200"/>
            <a:ext cx="8510588"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0668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5675" y="10668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36195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5675" y="36195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304800" y="6245225"/>
            <a:ext cx="2286000" cy="476250"/>
          </a:xfrm>
        </p:spPr>
        <p:txBody>
          <a:bodyPr rtlCol="0"/>
          <a:lstStyle>
            <a:lvl1pPr fontAlgn="auto">
              <a:spcBef>
                <a:spcPts val="0"/>
              </a:spcBef>
              <a:spcAft>
                <a:spcPts val="0"/>
              </a:spcAft>
              <a:defRPr>
                <a:latin typeface="+mn-lt"/>
                <a:ea typeface="+mn-ea"/>
                <a:cs typeface="+mn-cs"/>
              </a:defRPr>
            </a:lvl1pPr>
          </a:lstStyle>
          <a:p>
            <a:pPr>
              <a:defRPr/>
            </a:pPr>
            <a:endParaRPr lang="en-US"/>
          </a:p>
        </p:txBody>
      </p:sp>
      <p:sp>
        <p:nvSpPr>
          <p:cNvPr id="9" name="Footer Placeholder 7"/>
          <p:cNvSpPr>
            <a:spLocks noGrp="1"/>
          </p:cNvSpPr>
          <p:nvPr>
            <p:ph type="ftr" sz="quarter" idx="11"/>
          </p:nvPr>
        </p:nvSpPr>
        <p:spPr>
          <a:xfrm>
            <a:off x="3124200" y="6381750"/>
            <a:ext cx="2895600" cy="476250"/>
          </a:xfrm>
        </p:spPr>
        <p:txBody>
          <a:bodyPr/>
          <a:lstStyle>
            <a:lvl1pPr>
              <a:defRPr/>
            </a:lvl1pPr>
          </a:lstStyle>
          <a:p>
            <a:pPr>
              <a:defRPr/>
            </a:pPr>
            <a:r>
              <a:rPr lang="en-US"/>
              <a:t>Basic Navigation Overview</a:t>
            </a:r>
          </a:p>
        </p:txBody>
      </p:sp>
    </p:spTree>
    <p:extLst>
      <p:ext uri="{BB962C8B-B14F-4D97-AF65-F5344CB8AC3E}">
        <p14:creationId xmlns:p14="http://schemas.microsoft.com/office/powerpoint/2010/main" val="934121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Slide Number Placeholder 7"/>
          <p:cNvSpPr txBox="1">
            <a:spLocks/>
          </p:cNvSpPr>
          <p:nvPr userDrawn="1"/>
        </p:nvSpPr>
        <p:spPr bwMode="auto">
          <a:xfrm>
            <a:off x="6477000" y="6305550"/>
            <a:ext cx="2286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r" defTabSz="914400" eaLnBrk="1" hangingPunct="1"/>
            <a:fld id="{B3833885-4F68-974B-A92F-B51CEF052B5E}" type="slidenum">
              <a:rPr lang="en-US" sz="1200">
                <a:solidFill>
                  <a:srgbClr val="969BA2"/>
                </a:solidFill>
              </a:rPr>
              <a:pPr algn="r" defTabSz="914400" eaLnBrk="1" hangingPunct="1"/>
              <a:t>‹#›</a:t>
            </a:fld>
            <a:endParaRPr lang="en-US" sz="1200">
              <a:solidFill>
                <a:srgbClr val="969BA2"/>
              </a:solidFill>
            </a:endParaRPr>
          </a:p>
        </p:txBody>
      </p:sp>
      <p:sp>
        <p:nvSpPr>
          <p:cNvPr id="2" name="Title 1"/>
          <p:cNvSpPr>
            <a:spLocks noGrp="1"/>
          </p:cNvSpPr>
          <p:nvPr>
            <p:ph type="title"/>
          </p:nvPr>
        </p:nvSpPr>
        <p:spPr>
          <a:xfrm>
            <a:off x="304800" y="76200"/>
            <a:ext cx="8510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066800"/>
            <a:ext cx="4079875"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5675" y="10668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5675" y="3619500"/>
            <a:ext cx="407987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10"/>
          </p:nvPr>
        </p:nvSpPr>
        <p:spPr>
          <a:xfrm>
            <a:off x="304800" y="6245225"/>
            <a:ext cx="2286000" cy="476250"/>
          </a:xfrm>
        </p:spPr>
        <p:txBody>
          <a:bodyPr rtlCol="0"/>
          <a:lstStyle>
            <a:lvl1pPr fontAlgn="auto">
              <a:spcBef>
                <a:spcPts val="0"/>
              </a:spcBef>
              <a:spcAft>
                <a:spcPts val="0"/>
              </a:spcAft>
              <a:defRPr>
                <a:latin typeface="+mn-lt"/>
                <a:ea typeface="+mn-ea"/>
                <a:cs typeface="+mn-cs"/>
              </a:defRPr>
            </a:lvl1pPr>
          </a:lstStyle>
          <a:p>
            <a:pPr>
              <a:defRPr/>
            </a:pPr>
            <a:endParaRPr lang="en-US"/>
          </a:p>
        </p:txBody>
      </p:sp>
      <p:sp>
        <p:nvSpPr>
          <p:cNvPr id="8" name="Footer Placeholder 6"/>
          <p:cNvSpPr>
            <a:spLocks noGrp="1"/>
          </p:cNvSpPr>
          <p:nvPr>
            <p:ph type="ftr" sz="quarter" idx="11"/>
          </p:nvPr>
        </p:nvSpPr>
        <p:spPr>
          <a:xfrm>
            <a:off x="3124200" y="6381750"/>
            <a:ext cx="2895600" cy="476250"/>
          </a:xfrm>
        </p:spPr>
        <p:txBody>
          <a:bodyPr/>
          <a:lstStyle>
            <a:lvl1pPr>
              <a:defRPr/>
            </a:lvl1pPr>
          </a:lstStyle>
          <a:p>
            <a:pPr>
              <a:defRPr/>
            </a:pPr>
            <a:r>
              <a:rPr lang="en-US"/>
              <a:t>Basic Navigation Overview</a:t>
            </a:r>
          </a:p>
        </p:txBody>
      </p:sp>
    </p:spTree>
    <p:extLst>
      <p:ext uri="{BB962C8B-B14F-4D97-AF65-F5344CB8AC3E}">
        <p14:creationId xmlns:p14="http://schemas.microsoft.com/office/powerpoint/2010/main" val="321063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FEA03-7236-044A-9157-90BB3AC72D66}"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350786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FEA03-7236-044A-9157-90BB3AC72D66}"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275896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9FEA03-7236-044A-9157-90BB3AC72D66}"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143720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FEA03-7236-044A-9157-90BB3AC72D66}"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61213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FEA03-7236-044A-9157-90BB3AC72D66}"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343991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FEA03-7236-044A-9157-90BB3AC72D66}"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273915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FEA03-7236-044A-9157-90BB3AC72D66}"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140131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FEA03-7236-044A-9157-90BB3AC72D66}"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8B85F-442B-494A-A0C1-04618900C3BF}" type="slidenum">
              <a:rPr lang="en-US" smtClean="0"/>
              <a:t>‹#›</a:t>
            </a:fld>
            <a:endParaRPr lang="en-US"/>
          </a:p>
        </p:txBody>
      </p:sp>
    </p:spTree>
    <p:extLst>
      <p:ext uri="{BB962C8B-B14F-4D97-AF65-F5344CB8AC3E}">
        <p14:creationId xmlns:p14="http://schemas.microsoft.com/office/powerpoint/2010/main" val="32570624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FEA03-7236-044A-9157-90BB3AC72D66}" type="datetimeFigureOut">
              <a:rPr lang="en-US" smtClean="0"/>
              <a:t>1/25/16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8B85F-442B-494A-A0C1-04618900C3BF}" type="slidenum">
              <a:rPr lang="en-US" smtClean="0"/>
              <a:t>‹#›</a:t>
            </a:fld>
            <a:endParaRPr lang="en-US"/>
          </a:p>
        </p:txBody>
      </p:sp>
    </p:spTree>
    <p:extLst>
      <p:ext uri="{BB962C8B-B14F-4D97-AF65-F5344CB8AC3E}">
        <p14:creationId xmlns:p14="http://schemas.microsoft.com/office/powerpoint/2010/main" val="1137423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help.sap.com/saphelp_46c/helpdata/en/c7/a88ab243dd11d182b30000e829fbfe/content.htm"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15.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42.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23.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 Id="rId3" Type="http://schemas.openxmlformats.org/officeDocument/2006/relationships/image" Target="../media/image6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 Id="rId3" Type="http://schemas.openxmlformats.org/officeDocument/2006/relationships/image" Target="../media/image6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ountingcoach.com/blog/what-is-a-general-ledger-accou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629727"/>
            <a:ext cx="6400800" cy="1597891"/>
          </a:xfrm>
        </p:spPr>
        <p:txBody>
          <a:bodyPr>
            <a:normAutofit/>
          </a:bodyPr>
          <a:lstStyle/>
          <a:p>
            <a:endPar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Introduction to SAP </a:t>
            </a:r>
          </a:p>
        </p:txBody>
      </p:sp>
      <p:pic>
        <p:nvPicPr>
          <p:cNvPr id="4" name="Picture 3"/>
          <p:cNvPicPr>
            <a:picLocks noChangeAspect="1"/>
          </p:cNvPicPr>
          <p:nvPr/>
        </p:nvPicPr>
        <p:blipFill>
          <a:blip r:embed="rId2"/>
          <a:stretch>
            <a:fillRect/>
          </a:stretch>
        </p:blipFill>
        <p:spPr>
          <a:xfrm>
            <a:off x="565726" y="843972"/>
            <a:ext cx="7980346" cy="3785755"/>
          </a:xfrm>
          <a:prstGeom prst="rect">
            <a:avLst/>
          </a:prstGeom>
        </p:spPr>
      </p:pic>
    </p:spTree>
    <p:extLst>
      <p:ext uri="{BB962C8B-B14F-4D97-AF65-F5344CB8AC3E}">
        <p14:creationId xmlns:p14="http://schemas.microsoft.com/office/powerpoint/2010/main" val="34413496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467"/>
            <a:ext cx="8229600" cy="5990697"/>
          </a:xfrm>
        </p:spPr>
        <p:txBody>
          <a:bodyPr/>
          <a:lstStyle/>
          <a:p>
            <a:pPr marL="0" indent="0">
              <a:buNone/>
            </a:pPr>
            <a:r>
              <a:rPr lang="en-US" dirty="0" smtClean="0"/>
              <a:t>Chart of Accounts – COA : </a:t>
            </a:r>
            <a:r>
              <a:rPr lang="en-US" sz="2400" dirty="0" smtClean="0"/>
              <a:t>A </a:t>
            </a:r>
            <a:r>
              <a:rPr lang="en-US" sz="2400" dirty="0"/>
              <a:t>chart of accounts is a listing of the  accounts that a company has </a:t>
            </a:r>
            <a:r>
              <a:rPr lang="en-US" sz="2400" dirty="0" smtClean="0"/>
              <a:t>available </a:t>
            </a:r>
            <a:r>
              <a:rPr lang="en-US" sz="2400" dirty="0"/>
              <a:t>for recording transactions in its general ledger. A company </a:t>
            </a:r>
            <a:r>
              <a:rPr lang="en-US" sz="2400" dirty="0" smtClean="0"/>
              <a:t>can tailor </a:t>
            </a:r>
            <a:r>
              <a:rPr lang="en-US" sz="2400" dirty="0"/>
              <a:t>its chart of accounts to best suit its needs, including adding accounts as needed. </a:t>
            </a:r>
            <a:r>
              <a:rPr lang="en-US" sz="2400" dirty="0" smtClean="0"/>
              <a:t>In SAP a Chart of accounts has to be assigned to each Company code by using T-Code(Transaction Code) OB62</a:t>
            </a:r>
          </a:p>
          <a:p>
            <a:pPr marL="0" indent="0">
              <a:buNone/>
            </a:pPr>
            <a:r>
              <a:rPr lang="en-US" sz="2400" dirty="0" smtClean="0"/>
              <a:t>	   </a:t>
            </a:r>
            <a:r>
              <a:rPr lang="en-US" sz="1100" dirty="0" smtClean="0"/>
              <a:t>Sap COA Website</a:t>
            </a:r>
            <a:r>
              <a:rPr lang="en-US" sz="2400" dirty="0" smtClean="0"/>
              <a:t>						…. But more about that later </a:t>
            </a:r>
            <a:r>
              <a:rPr lang="en-US" sz="2400" dirty="0" smtClean="0">
                <a:sym typeface="Wingdings"/>
              </a:rPr>
              <a:t> </a:t>
            </a:r>
            <a:r>
              <a:rPr lang="en-US" sz="2400" dirty="0" smtClean="0"/>
              <a:t> </a:t>
            </a:r>
          </a:p>
          <a:p>
            <a:pPr marL="0" indent="0">
              <a:buNone/>
            </a:pPr>
            <a:endParaRPr lang="en-US" sz="2400" dirty="0"/>
          </a:p>
          <a:p>
            <a:pPr marL="0" indent="0" algn="ctr">
              <a:buNone/>
            </a:pPr>
            <a:r>
              <a:rPr lang="en-US" sz="2400" dirty="0" smtClean="0"/>
              <a:t>EXAMPLE OF Chart of Accounts- COA:</a:t>
            </a:r>
          </a:p>
          <a:p>
            <a:pPr marL="0" indent="0">
              <a:buNone/>
            </a:pPr>
            <a:endParaRPr lang="en-US" sz="2400" dirty="0" smtClean="0"/>
          </a:p>
        </p:txBody>
      </p:sp>
      <p:grpSp>
        <p:nvGrpSpPr>
          <p:cNvPr id="7" name="Group 6"/>
          <p:cNvGrpSpPr/>
          <p:nvPr/>
        </p:nvGrpSpPr>
        <p:grpSpPr>
          <a:xfrm>
            <a:off x="188736" y="3352390"/>
            <a:ext cx="8768997" cy="3183876"/>
            <a:chOff x="0" y="3454400"/>
            <a:chExt cx="8768997" cy="3183876"/>
          </a:xfrm>
        </p:grpSpPr>
        <p:pic>
          <p:nvPicPr>
            <p:cNvPr id="5" name="Picture 4"/>
            <p:cNvPicPr>
              <a:picLocks noChangeAspect="1"/>
            </p:cNvPicPr>
            <p:nvPr/>
          </p:nvPicPr>
          <p:blipFill>
            <a:blip r:embed="rId2"/>
            <a:stretch>
              <a:fillRect/>
            </a:stretch>
          </p:blipFill>
          <p:spPr>
            <a:xfrm>
              <a:off x="0" y="3454400"/>
              <a:ext cx="4524167" cy="3183876"/>
            </a:xfrm>
            <a:prstGeom prst="rect">
              <a:avLst/>
            </a:prstGeom>
          </p:spPr>
        </p:pic>
        <p:pic>
          <p:nvPicPr>
            <p:cNvPr id="6" name="Picture 5"/>
            <p:cNvPicPr>
              <a:picLocks noChangeAspect="1"/>
            </p:cNvPicPr>
            <p:nvPr/>
          </p:nvPicPr>
          <p:blipFill>
            <a:blip r:embed="rId3"/>
            <a:stretch>
              <a:fillRect/>
            </a:stretch>
          </p:blipFill>
          <p:spPr>
            <a:xfrm>
              <a:off x="4524167" y="3454400"/>
              <a:ext cx="4244830" cy="3183876"/>
            </a:xfrm>
            <a:prstGeom prst="rect">
              <a:avLst/>
            </a:prstGeom>
          </p:spPr>
        </p:pic>
      </p:grpSp>
      <p:sp>
        <p:nvSpPr>
          <p:cNvPr id="2" name="Action Button: Help 1">
            <a:hlinkClick r:id="rId4" highlightClick="1"/>
          </p:cNvPr>
          <p:cNvSpPr/>
          <p:nvPr/>
        </p:nvSpPr>
        <p:spPr>
          <a:xfrm>
            <a:off x="653473" y="2718541"/>
            <a:ext cx="505517" cy="357541"/>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231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SAP Basic Navigation….</a:t>
            </a:r>
            <a:endParaRPr lang="en-US" dirty="0"/>
          </a:p>
        </p:txBody>
      </p:sp>
      <p:sp>
        <p:nvSpPr>
          <p:cNvPr id="3" name="Content Placeholder 2"/>
          <p:cNvSpPr>
            <a:spLocks noGrp="1"/>
          </p:cNvSpPr>
          <p:nvPr>
            <p:ph idx="1"/>
          </p:nvPr>
        </p:nvSpPr>
        <p:spPr/>
        <p:txBody>
          <a:bodyPr/>
          <a:lstStyle/>
          <a:p>
            <a:r>
              <a:rPr lang="en-US" dirty="0" smtClean="0"/>
              <a:t>Logging onto the system….</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76401" y="2288168"/>
            <a:ext cx="6065838" cy="4569832"/>
          </a:xfrm>
          <a:prstGeom prst="rect">
            <a:avLst/>
          </a:prstGeom>
          <a:noFill/>
        </p:spPr>
      </p:pic>
    </p:spTree>
    <p:extLst>
      <p:ext uri="{BB962C8B-B14F-4D97-AF65-F5344CB8AC3E}">
        <p14:creationId xmlns:p14="http://schemas.microsoft.com/office/powerpoint/2010/main" val="8693757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SAP Easy Access </a:t>
            </a:r>
            <a:br>
              <a:rPr lang="en-US" dirty="0" smtClean="0"/>
            </a:br>
            <a:r>
              <a:rPr lang="en-US" dirty="0" smtClean="0"/>
              <a:t>or “Tree”   </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17638"/>
            <a:ext cx="8449733" cy="4419599"/>
          </a:xfrm>
          <a:prstGeom prst="rect">
            <a:avLst/>
          </a:prstGeom>
          <a:noFill/>
          <a:ln>
            <a:noFill/>
          </a:ln>
        </p:spPr>
      </p:pic>
      <p:sp>
        <p:nvSpPr>
          <p:cNvPr id="8" name="Rectangle 7"/>
          <p:cNvSpPr/>
          <p:nvPr/>
        </p:nvSpPr>
        <p:spPr>
          <a:xfrm>
            <a:off x="1778000" y="5554133"/>
            <a:ext cx="6908800" cy="1049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CNTRL+F will allow you to type in a description of the area within SAP that you are searching </a:t>
            </a:r>
            <a:endParaRPr lang="en-US" dirty="0"/>
          </a:p>
        </p:txBody>
      </p:sp>
    </p:spTree>
    <p:extLst>
      <p:ext uri="{BB962C8B-B14F-4D97-AF65-F5344CB8AC3E}">
        <p14:creationId xmlns:p14="http://schemas.microsoft.com/office/powerpoint/2010/main" val="624679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332" y="1574800"/>
            <a:ext cx="8060267" cy="5046132"/>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dirty="0" smtClean="0"/>
              <a:t>Example SAP screen </a:t>
            </a:r>
            <a:endParaRPr lang="en-US" dirty="0"/>
          </a:p>
        </p:txBody>
      </p:sp>
    </p:spTree>
    <p:extLst>
      <p:ext uri="{BB962C8B-B14F-4D97-AF65-F5344CB8AC3E}">
        <p14:creationId xmlns:p14="http://schemas.microsoft.com/office/powerpoint/2010/main" val="40498920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a:spLocks noGrp="1" noRot="1" noChangeArrowheads="1"/>
          </p:cNvSpPr>
          <p:nvPr>
            <p:ph type="title"/>
          </p:nvPr>
        </p:nvSpPr>
        <p:spPr>
          <a:xfrm>
            <a:off x="401341" y="290015"/>
            <a:ext cx="8915400" cy="762000"/>
          </a:xfrm>
        </p:spPr>
        <p:txBody>
          <a:bodyPr>
            <a:normAutofit/>
          </a:bodyPr>
          <a:lstStyle/>
          <a:p>
            <a:pPr algn="ctr" eaLnBrk="1" fontAlgn="auto" hangingPunct="1">
              <a:spcAft>
                <a:spcPts val="0"/>
              </a:spcAft>
              <a:defRPr/>
            </a:pPr>
            <a:r>
              <a:rPr lang="en-US" sz="3600" dirty="0" smtClean="0">
                <a:latin typeface="+mn-lt"/>
                <a:ea typeface="Verdana" pitchFamily="34" charset="0"/>
                <a:cs typeface="Verdana" pitchFamily="34" charset="0"/>
              </a:rPr>
              <a:t>STANDARD TOOLBAR FUNCTIONS</a:t>
            </a:r>
            <a:endParaRPr lang="en-US" sz="3600" dirty="0">
              <a:latin typeface="+mn-lt"/>
              <a:ea typeface="Verdana" pitchFamily="34" charset="0"/>
              <a:cs typeface="Verdana" pitchFamily="34" charset="0"/>
            </a:endParaRPr>
          </a:p>
        </p:txBody>
      </p:sp>
      <p:pic>
        <p:nvPicPr>
          <p:cNvPr id="19458" name="Picture 1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7075" y="2728913"/>
            <a:ext cx="1104900" cy="190500"/>
          </a:xfrm>
          <a:ln cap="sq">
            <a:solidFill>
              <a:schemeClr val="tx1"/>
            </a:solidFill>
            <a:miter lim="800000"/>
            <a:headEnd type="none" w="sm" len="sm"/>
            <a:tailEnd type="none" w="sm" len="sm"/>
          </a:ln>
        </p:spPr>
      </p:pic>
      <p:pic>
        <p:nvPicPr>
          <p:cNvPr id="19459" name="Picture 5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81000" y="1676400"/>
            <a:ext cx="8382000" cy="252413"/>
          </a:xfrm>
          <a:ln cap="sq">
            <a:solidFill>
              <a:schemeClr val="tx1"/>
            </a:solidFill>
            <a:miter lim="800000"/>
            <a:headEnd type="none" w="sm" len="sm"/>
            <a:tailEnd type="none" w="sm" len="sm"/>
          </a:ln>
        </p:spPr>
      </p:pic>
      <p:pic>
        <p:nvPicPr>
          <p:cNvPr id="19491" name="Picture 61" descr="Customize local layout"/>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111750" y="6378575"/>
            <a:ext cx="396875" cy="396875"/>
          </a:xfrm>
        </p:spPr>
      </p:pic>
      <p:pic>
        <p:nvPicPr>
          <p:cNvPr id="19460" name="Picture 6"/>
          <p:cNvPicPr>
            <a:picLocks noChangeAspect="1" noChangeArrowheads="1"/>
          </p:cNvPicPr>
          <p:nvPr/>
        </p:nvPicPr>
        <p:blipFill>
          <a:blip r:embed="rId6">
            <a:extLst>
              <a:ext uri="{28A0092B-C50C-407E-A947-70E740481C1C}">
                <a14:useLocalDpi xmlns:a14="http://schemas.microsoft.com/office/drawing/2010/main" val="0"/>
              </a:ext>
            </a:extLst>
          </a:blip>
          <a:srcRect l="16667" r="16667"/>
          <a:stretch>
            <a:fillRect/>
          </a:stretch>
        </p:blipFill>
        <p:spPr bwMode="auto">
          <a:xfrm>
            <a:off x="709613" y="2127250"/>
            <a:ext cx="420687" cy="384175"/>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6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38" y="3109913"/>
            <a:ext cx="415925" cy="415925"/>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6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688" y="3689350"/>
            <a:ext cx="415925" cy="331788"/>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6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738" y="4279900"/>
            <a:ext cx="415925" cy="379413"/>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6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200" y="4868863"/>
            <a:ext cx="415925" cy="396875"/>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6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075" y="5403850"/>
            <a:ext cx="415925" cy="338138"/>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6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075" y="5942013"/>
            <a:ext cx="415925" cy="315912"/>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67"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075" y="6426200"/>
            <a:ext cx="433388" cy="355600"/>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722960" name="Text Box 16"/>
          <p:cNvSpPr txBox="1">
            <a:spLocks noChangeArrowheads="1"/>
          </p:cNvSpPr>
          <p:nvPr/>
        </p:nvSpPr>
        <p:spPr bwMode="auto">
          <a:xfrm>
            <a:off x="1130300" y="2220913"/>
            <a:ext cx="3325813" cy="400050"/>
          </a:xfrm>
          <a:prstGeom prst="rect">
            <a:avLst/>
          </a:prstGeom>
          <a:noFill/>
          <a:ln w="9525" algn="ctr">
            <a:noFill/>
            <a:miter lim="800000"/>
            <a:headEnd/>
            <a:tailEnd/>
          </a:ln>
          <a:effectLst/>
        </p:spPr>
        <p:txBody>
          <a:bodyPr wrap="none">
            <a:spAutoFit/>
          </a:bodyPr>
          <a:lstStyle/>
          <a:p>
            <a:pPr defTabSz="825500" fontAlgn="auto">
              <a:spcBef>
                <a:spcPts val="0"/>
              </a:spcBef>
              <a:spcAft>
                <a:spcPts val="0"/>
              </a:spcAft>
              <a:defRPr/>
            </a:pPr>
            <a:r>
              <a:rPr lang="en-US" sz="2000" dirty="0">
                <a:effectLst>
                  <a:outerShdw blurRad="38100" dist="38100" dir="2700000" algn="tl">
                    <a:srgbClr val="000000">
                      <a:alpha val="43137"/>
                    </a:srgbClr>
                  </a:outerShdw>
                </a:effectLst>
                <a:latin typeface="+mn-lt"/>
                <a:ea typeface="+mn-ea"/>
                <a:cs typeface="+mn-cs"/>
              </a:rPr>
              <a:t>-</a:t>
            </a:r>
            <a:r>
              <a:rPr lang="en-US" sz="2000" dirty="0">
                <a:effectLst>
                  <a:outerShdw blurRad="38100" dist="38100" dir="2700000" algn="tl">
                    <a:srgbClr val="000000"/>
                  </a:outerShdw>
                </a:effectLst>
                <a:latin typeface="+mn-lt"/>
                <a:ea typeface="+mn-ea"/>
                <a:cs typeface="+mn-cs"/>
              </a:rPr>
              <a:t> </a:t>
            </a:r>
            <a:r>
              <a:rPr lang="en-US" sz="2000" dirty="0">
                <a:latin typeface="+mn-lt"/>
                <a:ea typeface="Verdana" pitchFamily="34" charset="0"/>
                <a:cs typeface="Verdana" pitchFamily="34" charset="0"/>
              </a:rPr>
              <a:t>Confirm information entered</a:t>
            </a:r>
          </a:p>
        </p:txBody>
      </p:sp>
      <p:sp>
        <p:nvSpPr>
          <p:cNvPr id="19469" name="Text Box 17"/>
          <p:cNvSpPr txBox="1">
            <a:spLocks noChangeArrowheads="1"/>
          </p:cNvSpPr>
          <p:nvPr/>
        </p:nvSpPr>
        <p:spPr bwMode="auto">
          <a:xfrm>
            <a:off x="1131888" y="3165475"/>
            <a:ext cx="296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Save </a:t>
            </a:r>
            <a:r>
              <a:rPr lang="en-US" sz="2000"/>
              <a:t>entered</a:t>
            </a:r>
            <a:r>
              <a:rPr lang="en-US" sz="2000">
                <a:cs typeface="Verdana" charset="0"/>
              </a:rPr>
              <a:t> information</a:t>
            </a:r>
          </a:p>
        </p:txBody>
      </p:sp>
      <p:sp>
        <p:nvSpPr>
          <p:cNvPr id="19470" name="Text Box 18"/>
          <p:cNvSpPr txBox="1">
            <a:spLocks noChangeArrowheads="1"/>
          </p:cNvSpPr>
          <p:nvPr/>
        </p:nvSpPr>
        <p:spPr bwMode="auto">
          <a:xfrm>
            <a:off x="1123950" y="3689350"/>
            <a:ext cx="2887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a:t>
            </a:r>
            <a:r>
              <a:rPr lang="en-US" sz="2000"/>
              <a:t>Move</a:t>
            </a:r>
            <a:r>
              <a:rPr lang="en-US" sz="2000">
                <a:cs typeface="Verdana" charset="0"/>
              </a:rPr>
              <a:t> to previous screen</a:t>
            </a:r>
          </a:p>
        </p:txBody>
      </p:sp>
      <p:sp>
        <p:nvSpPr>
          <p:cNvPr id="19471" name="Text Box 19"/>
          <p:cNvSpPr txBox="1">
            <a:spLocks noChangeArrowheads="1"/>
          </p:cNvSpPr>
          <p:nvPr/>
        </p:nvSpPr>
        <p:spPr bwMode="auto">
          <a:xfrm>
            <a:off x="1177925" y="4368800"/>
            <a:ext cx="278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algn="just" eaLnBrk="1" hangingPunct="1"/>
            <a:r>
              <a:rPr lang="en-US" sz="2000">
                <a:cs typeface="Verdana" charset="0"/>
              </a:rPr>
              <a:t>- Exit current area or SAP</a:t>
            </a:r>
          </a:p>
        </p:txBody>
      </p:sp>
      <p:sp>
        <p:nvSpPr>
          <p:cNvPr id="19472" name="Text Box 20"/>
          <p:cNvSpPr txBox="1">
            <a:spLocks noChangeArrowheads="1"/>
          </p:cNvSpPr>
          <p:nvPr/>
        </p:nvSpPr>
        <p:spPr bwMode="auto">
          <a:xfrm>
            <a:off x="1166813" y="4975225"/>
            <a:ext cx="386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Cancel or stop current transaction</a:t>
            </a:r>
          </a:p>
        </p:txBody>
      </p:sp>
      <p:sp>
        <p:nvSpPr>
          <p:cNvPr id="19473" name="Text Box 21"/>
          <p:cNvSpPr txBox="1">
            <a:spLocks noChangeArrowheads="1"/>
          </p:cNvSpPr>
          <p:nvPr/>
        </p:nvSpPr>
        <p:spPr bwMode="auto">
          <a:xfrm>
            <a:off x="1184275" y="5942013"/>
            <a:ext cx="374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Find an entry in a screen or table</a:t>
            </a:r>
          </a:p>
        </p:txBody>
      </p:sp>
      <p:sp>
        <p:nvSpPr>
          <p:cNvPr id="19474" name="Text Box 22"/>
          <p:cNvSpPr txBox="1">
            <a:spLocks noChangeArrowheads="1"/>
          </p:cNvSpPr>
          <p:nvPr/>
        </p:nvSpPr>
        <p:spPr bwMode="auto">
          <a:xfrm>
            <a:off x="1166813" y="6426200"/>
            <a:ext cx="3617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Find next instance of same data</a:t>
            </a:r>
          </a:p>
        </p:txBody>
      </p:sp>
      <p:sp>
        <p:nvSpPr>
          <p:cNvPr id="722967" name="Text Box 23"/>
          <p:cNvSpPr txBox="1">
            <a:spLocks noChangeArrowheads="1"/>
          </p:cNvSpPr>
          <p:nvPr/>
        </p:nvSpPr>
        <p:spPr bwMode="auto">
          <a:xfrm>
            <a:off x="1184275" y="5451475"/>
            <a:ext cx="822325" cy="400050"/>
          </a:xfrm>
          <a:prstGeom prst="rect">
            <a:avLst/>
          </a:prstGeom>
          <a:noFill/>
          <a:ln w="9525" algn="ctr">
            <a:noFill/>
            <a:miter lim="800000"/>
            <a:headEnd/>
            <a:tailEnd/>
          </a:ln>
          <a:effectLst/>
        </p:spPr>
        <p:txBody>
          <a:bodyPr wrap="none">
            <a:spAutoFit/>
          </a:bodyPr>
          <a:lstStyle/>
          <a:p>
            <a:pPr defTabSz="825500" fontAlgn="auto">
              <a:spcBef>
                <a:spcPts val="0"/>
              </a:spcBef>
              <a:spcAft>
                <a:spcPts val="0"/>
              </a:spcAft>
              <a:defRPr/>
            </a:pPr>
            <a:r>
              <a:rPr lang="en-US" sz="2000" dirty="0">
                <a:effectLst>
                  <a:outerShdw blurRad="38100" dist="38100" dir="2700000" algn="tl">
                    <a:srgbClr val="000000">
                      <a:alpha val="43137"/>
                    </a:srgbClr>
                  </a:outerShdw>
                </a:effectLst>
                <a:latin typeface="+mn-lt"/>
                <a:ea typeface="+mn-ea"/>
                <a:cs typeface="+mn-cs"/>
              </a:rPr>
              <a:t>-</a:t>
            </a:r>
            <a:r>
              <a:rPr lang="en-US" sz="2000" dirty="0">
                <a:effectLst>
                  <a:outerShdw blurRad="38100" dist="38100" dir="2700000" algn="tl">
                    <a:srgbClr val="000000"/>
                  </a:outerShdw>
                </a:effectLst>
                <a:latin typeface="+mn-lt"/>
                <a:ea typeface="+mn-ea"/>
                <a:cs typeface="+mn-cs"/>
              </a:rPr>
              <a:t> </a:t>
            </a:r>
            <a:r>
              <a:rPr lang="en-US" sz="2000" dirty="0">
                <a:latin typeface="+mn-lt"/>
                <a:ea typeface="Verdana" pitchFamily="34" charset="0"/>
                <a:cs typeface="Verdana" pitchFamily="34" charset="0"/>
              </a:rPr>
              <a:t>Print</a:t>
            </a:r>
          </a:p>
        </p:txBody>
      </p:sp>
      <p:pic>
        <p:nvPicPr>
          <p:cNvPr id="19476"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1750" y="2266950"/>
            <a:ext cx="382588" cy="323850"/>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77"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1750" y="2754313"/>
            <a:ext cx="381000" cy="352425"/>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78"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0163" y="3311525"/>
            <a:ext cx="382587" cy="347663"/>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79"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0163" y="4021138"/>
            <a:ext cx="381000" cy="381000"/>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80"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0163" y="4659313"/>
            <a:ext cx="382587" cy="298450"/>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81"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10163" y="5194300"/>
            <a:ext cx="382587" cy="338138"/>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9482"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0163" y="5878513"/>
            <a:ext cx="382587" cy="338137"/>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9483" name="Text Box 51"/>
          <p:cNvSpPr txBox="1">
            <a:spLocks noChangeArrowheads="1"/>
          </p:cNvSpPr>
          <p:nvPr/>
        </p:nvSpPr>
        <p:spPr bwMode="auto">
          <a:xfrm>
            <a:off x="5494338" y="226695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Scroll up to first page</a:t>
            </a:r>
          </a:p>
        </p:txBody>
      </p:sp>
      <p:sp>
        <p:nvSpPr>
          <p:cNvPr id="19484" name="Text Box 52"/>
          <p:cNvSpPr txBox="1">
            <a:spLocks noChangeArrowheads="1"/>
          </p:cNvSpPr>
          <p:nvPr/>
        </p:nvSpPr>
        <p:spPr bwMode="auto">
          <a:xfrm>
            <a:off x="5494338" y="3311525"/>
            <a:ext cx="2884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Scroll down to next page</a:t>
            </a:r>
          </a:p>
        </p:txBody>
      </p:sp>
      <p:sp>
        <p:nvSpPr>
          <p:cNvPr id="19485" name="Text Box 53"/>
          <p:cNvSpPr txBox="1">
            <a:spLocks noChangeArrowheads="1"/>
          </p:cNvSpPr>
          <p:nvPr/>
        </p:nvSpPr>
        <p:spPr bwMode="auto">
          <a:xfrm>
            <a:off x="5494338" y="4021138"/>
            <a:ext cx="279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Scroll down to last page</a:t>
            </a:r>
          </a:p>
        </p:txBody>
      </p:sp>
      <p:sp>
        <p:nvSpPr>
          <p:cNvPr id="19486" name="Text Box 54"/>
          <p:cNvSpPr txBox="1">
            <a:spLocks noChangeArrowheads="1"/>
          </p:cNvSpPr>
          <p:nvPr/>
        </p:nvSpPr>
        <p:spPr bwMode="auto">
          <a:xfrm>
            <a:off x="5491163" y="4659313"/>
            <a:ext cx="2389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Open a new session</a:t>
            </a:r>
          </a:p>
        </p:txBody>
      </p:sp>
      <p:sp>
        <p:nvSpPr>
          <p:cNvPr id="19487" name="Text Box 55"/>
          <p:cNvSpPr txBox="1">
            <a:spLocks noChangeArrowheads="1"/>
          </p:cNvSpPr>
          <p:nvPr/>
        </p:nvSpPr>
        <p:spPr bwMode="auto">
          <a:xfrm>
            <a:off x="5518150" y="5105400"/>
            <a:ext cx="3473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Create a desktop shortcut to   </a:t>
            </a:r>
          </a:p>
          <a:p>
            <a:pPr eaLnBrk="1" hangingPunct="1"/>
            <a:r>
              <a:rPr lang="en-US" sz="2000">
                <a:cs typeface="Verdana" charset="0"/>
              </a:rPr>
              <a:t>SAP report, transaction, or task</a:t>
            </a:r>
          </a:p>
        </p:txBody>
      </p:sp>
      <p:sp>
        <p:nvSpPr>
          <p:cNvPr id="19488" name="Text Box 56"/>
          <p:cNvSpPr txBox="1">
            <a:spLocks noChangeArrowheads="1"/>
          </p:cNvSpPr>
          <p:nvPr/>
        </p:nvSpPr>
        <p:spPr bwMode="auto">
          <a:xfrm>
            <a:off x="5494338" y="5861050"/>
            <a:ext cx="2139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Provide SAP help </a:t>
            </a:r>
          </a:p>
        </p:txBody>
      </p:sp>
      <p:sp>
        <p:nvSpPr>
          <p:cNvPr id="19489" name="Text Box 57"/>
          <p:cNvSpPr txBox="1">
            <a:spLocks noChangeArrowheads="1"/>
          </p:cNvSpPr>
          <p:nvPr/>
        </p:nvSpPr>
        <p:spPr bwMode="auto">
          <a:xfrm>
            <a:off x="5494338" y="2816225"/>
            <a:ext cx="300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Scroll up to previous page</a:t>
            </a:r>
          </a:p>
        </p:txBody>
      </p:sp>
      <p:sp>
        <p:nvSpPr>
          <p:cNvPr id="723002" name="Text Box 58"/>
          <p:cNvSpPr txBox="1">
            <a:spLocks noChangeArrowheads="1"/>
          </p:cNvSpPr>
          <p:nvPr/>
        </p:nvSpPr>
        <p:spPr bwMode="auto">
          <a:xfrm>
            <a:off x="1881188" y="2678113"/>
            <a:ext cx="2778125" cy="400050"/>
          </a:xfrm>
          <a:prstGeom prst="rect">
            <a:avLst/>
          </a:prstGeom>
          <a:noFill/>
          <a:ln w="9525" algn="ctr">
            <a:noFill/>
            <a:miter lim="800000"/>
            <a:headEnd/>
            <a:tailEnd/>
          </a:ln>
          <a:effectLst/>
        </p:spPr>
        <p:txBody>
          <a:bodyPr wrap="none">
            <a:spAutoFit/>
          </a:bodyPr>
          <a:lstStyle/>
          <a:p>
            <a:pPr defTabSz="825500" fontAlgn="auto">
              <a:spcBef>
                <a:spcPts val="0"/>
              </a:spcBef>
              <a:spcAft>
                <a:spcPts val="0"/>
              </a:spcAft>
              <a:defRPr/>
            </a:pPr>
            <a:r>
              <a:rPr lang="en-US" sz="2000" dirty="0">
                <a:latin typeface="+mn-lt"/>
                <a:ea typeface="+mn-ea"/>
                <a:cs typeface="+mn-cs"/>
              </a:rPr>
              <a:t>-</a:t>
            </a:r>
            <a:r>
              <a:rPr lang="en-US" sz="2000" dirty="0">
                <a:effectLst>
                  <a:outerShdw blurRad="38100" dist="38100" dir="2700000" algn="tl">
                    <a:srgbClr val="000000"/>
                  </a:outerShdw>
                </a:effectLst>
                <a:latin typeface="+mn-lt"/>
                <a:ea typeface="+mn-ea"/>
                <a:cs typeface="+mn-cs"/>
              </a:rPr>
              <a:t> </a:t>
            </a:r>
            <a:r>
              <a:rPr lang="en-US" sz="2000" dirty="0">
                <a:latin typeface="+mn-lt"/>
                <a:ea typeface="Verdana" pitchFamily="34" charset="0"/>
                <a:cs typeface="Verdana" pitchFamily="34" charset="0"/>
              </a:rPr>
              <a:t>Enter transaction codes</a:t>
            </a:r>
          </a:p>
        </p:txBody>
      </p:sp>
      <p:sp>
        <p:nvSpPr>
          <p:cNvPr id="19492" name="Text Box 63"/>
          <p:cNvSpPr txBox="1">
            <a:spLocks noChangeArrowheads="1"/>
          </p:cNvSpPr>
          <p:nvPr/>
        </p:nvSpPr>
        <p:spPr bwMode="auto">
          <a:xfrm>
            <a:off x="5486400" y="6305550"/>
            <a:ext cx="270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Customize local layout </a:t>
            </a:r>
          </a:p>
        </p:txBody>
      </p:sp>
    </p:spTree>
    <p:extLst>
      <p:ext uri="{BB962C8B-B14F-4D97-AF65-F5344CB8AC3E}">
        <p14:creationId xmlns:p14="http://schemas.microsoft.com/office/powerpoint/2010/main" val="41069912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rrowheads="1"/>
          </p:cNvSpPr>
          <p:nvPr>
            <p:ph type="title" sz="quarter"/>
          </p:nvPr>
        </p:nvSpPr>
        <p:spPr>
          <a:xfrm>
            <a:off x="411392" y="453788"/>
            <a:ext cx="8915400" cy="762000"/>
          </a:xfrm>
        </p:spPr>
        <p:txBody>
          <a:bodyPr>
            <a:normAutofit/>
          </a:bodyPr>
          <a:lstStyle/>
          <a:p>
            <a:pPr eaLnBrk="1" fontAlgn="auto" hangingPunct="1">
              <a:spcAft>
                <a:spcPts val="0"/>
              </a:spcAft>
              <a:defRPr/>
            </a:pPr>
            <a:r>
              <a:rPr lang="en-US" sz="3600" dirty="0">
                <a:latin typeface="+mn-lt"/>
                <a:ea typeface="Verdana" pitchFamily="34" charset="0"/>
                <a:cs typeface="Verdana" pitchFamily="34" charset="0"/>
              </a:rPr>
              <a:t>Common Application Icons &amp; Functionality</a:t>
            </a:r>
          </a:p>
        </p:txBody>
      </p:sp>
      <p:pic>
        <p:nvPicPr>
          <p:cNvPr id="20483" name="Picture 3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77850" y="3206750"/>
            <a:ext cx="431800" cy="447675"/>
          </a:xfrm>
        </p:spPr>
      </p:pic>
      <p:pic>
        <p:nvPicPr>
          <p:cNvPr id="20484" name="Picture 3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2138" y="3781425"/>
            <a:ext cx="447675" cy="447675"/>
          </a:xfrm>
        </p:spPr>
      </p:pic>
      <p:pic>
        <p:nvPicPr>
          <p:cNvPr id="20485" name="Picture 4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63563" y="2544763"/>
            <a:ext cx="447675" cy="447675"/>
          </a:xfrm>
        </p:spPr>
      </p:pic>
      <p:pic>
        <p:nvPicPr>
          <p:cNvPr id="20495" name="Picture 43"/>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77850" y="4368800"/>
            <a:ext cx="461963" cy="479425"/>
          </a:xfrm>
        </p:spPr>
      </p:pic>
      <p:sp>
        <p:nvSpPr>
          <p:cNvPr id="20486" name="Text Box 12"/>
          <p:cNvSpPr txBox="1">
            <a:spLocks noChangeArrowheads="1"/>
          </p:cNvSpPr>
          <p:nvPr/>
        </p:nvSpPr>
        <p:spPr bwMode="auto">
          <a:xfrm>
            <a:off x="1054100" y="2605088"/>
            <a:ext cx="3814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Tx/>
              <a:buChar char="-"/>
            </a:pPr>
            <a:r>
              <a:rPr lang="en-US" sz="2000"/>
              <a:t> Execute an application, program,</a:t>
            </a:r>
          </a:p>
          <a:p>
            <a:pPr eaLnBrk="1" hangingPunct="1"/>
            <a:r>
              <a:rPr lang="en-US" sz="2000"/>
              <a:t>  or report</a:t>
            </a:r>
          </a:p>
        </p:txBody>
      </p:sp>
      <p:sp>
        <p:nvSpPr>
          <p:cNvPr id="20487" name="Text Box 13"/>
          <p:cNvSpPr txBox="1">
            <a:spLocks noChangeArrowheads="1"/>
          </p:cNvSpPr>
          <p:nvPr/>
        </p:nvSpPr>
        <p:spPr bwMode="auto">
          <a:xfrm>
            <a:off x="1068388" y="3843338"/>
            <a:ext cx="3890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t>- Change an existing entry or record</a:t>
            </a:r>
          </a:p>
        </p:txBody>
      </p:sp>
      <p:sp>
        <p:nvSpPr>
          <p:cNvPr id="20488" name="Text Box 14"/>
          <p:cNvSpPr txBox="1">
            <a:spLocks noChangeArrowheads="1"/>
          </p:cNvSpPr>
          <p:nvPr/>
        </p:nvSpPr>
        <p:spPr bwMode="auto">
          <a:xfrm>
            <a:off x="1062038" y="4367213"/>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t>- Display/view an existing entry</a:t>
            </a:r>
          </a:p>
          <a:p>
            <a:pPr eaLnBrk="1" hangingPunct="1"/>
            <a:r>
              <a:rPr lang="en-US" sz="2000"/>
              <a:t>  or record</a:t>
            </a:r>
          </a:p>
        </p:txBody>
      </p:sp>
      <p:sp>
        <p:nvSpPr>
          <p:cNvPr id="20489" name="Text Box 15"/>
          <p:cNvSpPr txBox="1">
            <a:spLocks noChangeArrowheads="1"/>
          </p:cNvSpPr>
          <p:nvPr/>
        </p:nvSpPr>
        <p:spPr bwMode="auto">
          <a:xfrm>
            <a:off x="5410200" y="2514600"/>
            <a:ext cx="4303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Tx/>
              <a:buChar char="-"/>
            </a:pPr>
            <a:r>
              <a:rPr lang="en-US" sz="2000">
                <a:cs typeface="Verdana" charset="0"/>
              </a:rPr>
              <a:t>Match code/ pick list/drop down </a:t>
            </a:r>
          </a:p>
          <a:p>
            <a:pPr eaLnBrk="1" hangingPunct="1"/>
            <a:r>
              <a:rPr lang="en-US" sz="2000">
                <a:cs typeface="Verdana" charset="0"/>
              </a:rPr>
              <a:t>  list of possible values for selected </a:t>
            </a:r>
          </a:p>
          <a:p>
            <a:pPr eaLnBrk="1" hangingPunct="1"/>
            <a:r>
              <a:rPr lang="en-US" sz="2000">
                <a:cs typeface="Verdana" charset="0"/>
              </a:rPr>
              <a:t>  field</a:t>
            </a:r>
          </a:p>
        </p:txBody>
      </p:sp>
      <p:sp>
        <p:nvSpPr>
          <p:cNvPr id="20490" name="Text Box 16"/>
          <p:cNvSpPr txBox="1">
            <a:spLocks noChangeArrowheads="1"/>
          </p:cNvSpPr>
          <p:nvPr/>
        </p:nvSpPr>
        <p:spPr bwMode="auto">
          <a:xfrm>
            <a:off x="5410200" y="3502025"/>
            <a:ext cx="3643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1400">
                <a:latin typeface="Verdana" charset="0"/>
                <a:cs typeface="Verdana" charset="0"/>
              </a:rPr>
              <a:t>- </a:t>
            </a:r>
            <a:r>
              <a:rPr lang="en-US" sz="2000">
                <a:cs typeface="Verdana" charset="0"/>
              </a:rPr>
              <a:t>Copy an existing entry or record</a:t>
            </a:r>
          </a:p>
        </p:txBody>
      </p:sp>
      <p:sp>
        <p:nvSpPr>
          <p:cNvPr id="20491" name="Text Box 17"/>
          <p:cNvSpPr txBox="1">
            <a:spLocks noChangeArrowheads="1"/>
          </p:cNvSpPr>
          <p:nvPr/>
        </p:nvSpPr>
        <p:spPr bwMode="auto">
          <a:xfrm>
            <a:off x="5399088" y="4452938"/>
            <a:ext cx="382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Indicates a field is a required field</a:t>
            </a:r>
          </a:p>
        </p:txBody>
      </p:sp>
      <p:sp>
        <p:nvSpPr>
          <p:cNvPr id="20492" name="Text Box 19"/>
          <p:cNvSpPr txBox="1">
            <a:spLocks noChangeArrowheads="1"/>
          </p:cNvSpPr>
          <p:nvPr/>
        </p:nvSpPr>
        <p:spPr bwMode="auto">
          <a:xfrm>
            <a:off x="5410200" y="3933825"/>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cs typeface="Verdana" charset="0"/>
              </a:rPr>
              <a:t>- Delete an existing entry or record </a:t>
            </a:r>
          </a:p>
        </p:txBody>
      </p:sp>
      <p:sp>
        <p:nvSpPr>
          <p:cNvPr id="20493" name="Text Box 34"/>
          <p:cNvSpPr txBox="1">
            <a:spLocks noChangeArrowheads="1"/>
          </p:cNvSpPr>
          <p:nvPr/>
        </p:nvSpPr>
        <p:spPr bwMode="auto">
          <a:xfrm>
            <a:off x="1074738" y="3286125"/>
            <a:ext cx="3408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t>- Create new entries or records</a:t>
            </a:r>
          </a:p>
        </p:txBody>
      </p:sp>
      <p:sp>
        <p:nvSpPr>
          <p:cNvPr id="20494" name="Text Box 36"/>
          <p:cNvSpPr txBox="1">
            <a:spLocks noChangeArrowheads="1"/>
          </p:cNvSpPr>
          <p:nvPr/>
        </p:nvSpPr>
        <p:spPr bwMode="auto">
          <a:xfrm>
            <a:off x="1676400" y="5772150"/>
            <a:ext cx="635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sz="2000">
                <a:latin typeface="Verdana" charset="0"/>
                <a:cs typeface="Verdana" charset="0"/>
              </a:rPr>
              <a:t>Application Icons change as the screen changes</a:t>
            </a:r>
          </a:p>
        </p:txBody>
      </p:sp>
      <p:pic>
        <p:nvPicPr>
          <p:cNvPr id="20496"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68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3470275"/>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8400" y="4038600"/>
            <a:ext cx="43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3325" y="4483100"/>
            <a:ext cx="4476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Text Box 49"/>
          <p:cNvSpPr txBox="1">
            <a:spLocks noChangeArrowheads="1"/>
          </p:cNvSpPr>
          <p:nvPr/>
        </p:nvSpPr>
        <p:spPr bwMode="auto">
          <a:xfrm>
            <a:off x="5410200" y="1790700"/>
            <a:ext cx="301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Tx/>
              <a:buChar char="-"/>
            </a:pPr>
            <a:r>
              <a:rPr lang="en-US" sz="2000">
                <a:cs typeface="Verdana" charset="0"/>
              </a:rPr>
              <a:t> View previous record in a </a:t>
            </a:r>
          </a:p>
          <a:p>
            <a:pPr eaLnBrk="1" hangingPunct="1"/>
            <a:r>
              <a:rPr lang="en-US" sz="2000">
                <a:cs typeface="Verdana" charset="0"/>
              </a:rPr>
              <a:t>  transaction</a:t>
            </a:r>
          </a:p>
        </p:txBody>
      </p:sp>
      <p:sp>
        <p:nvSpPr>
          <p:cNvPr id="20501" name="Text Box 50"/>
          <p:cNvSpPr txBox="1">
            <a:spLocks noChangeArrowheads="1"/>
          </p:cNvSpPr>
          <p:nvPr/>
        </p:nvSpPr>
        <p:spPr bwMode="auto">
          <a:xfrm>
            <a:off x="1074738" y="1790700"/>
            <a:ext cx="3878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5500" eaLnBrk="0" hangingPunct="0">
              <a:defRPr>
                <a:solidFill>
                  <a:schemeClr val="tx1"/>
                </a:solidFill>
                <a:latin typeface="Calibri" charset="0"/>
                <a:ea typeface="ＭＳ Ｐゴシック" charset="0"/>
                <a:cs typeface="Arial" charset="0"/>
              </a:defRPr>
            </a:lvl1pPr>
            <a:lvl2pPr marL="742950" indent="-285750" defTabSz="825500" eaLnBrk="0" hangingPunct="0">
              <a:defRPr>
                <a:solidFill>
                  <a:schemeClr val="tx1"/>
                </a:solidFill>
                <a:latin typeface="Calibri" charset="0"/>
                <a:ea typeface="Arial" charset="0"/>
                <a:cs typeface="Arial" charset="0"/>
              </a:defRPr>
            </a:lvl2pPr>
            <a:lvl3pPr marL="1143000" indent="-228600" defTabSz="825500" eaLnBrk="0" hangingPunct="0">
              <a:defRPr>
                <a:solidFill>
                  <a:schemeClr val="tx1"/>
                </a:solidFill>
                <a:latin typeface="Calibri" charset="0"/>
                <a:ea typeface="Arial" charset="0"/>
                <a:cs typeface="Arial" charset="0"/>
              </a:defRPr>
            </a:lvl3pPr>
            <a:lvl4pPr marL="1600200" indent="-228600" defTabSz="825500" eaLnBrk="0" hangingPunct="0">
              <a:defRPr>
                <a:solidFill>
                  <a:schemeClr val="tx1"/>
                </a:solidFill>
                <a:latin typeface="Calibri" charset="0"/>
                <a:ea typeface="Arial" charset="0"/>
                <a:cs typeface="Arial" charset="0"/>
              </a:defRPr>
            </a:lvl4pPr>
            <a:lvl5pPr marL="2057400" indent="-228600" defTabSz="825500" eaLnBrk="0" hangingPunct="0">
              <a:defRPr>
                <a:solidFill>
                  <a:schemeClr val="tx1"/>
                </a:solidFill>
                <a:latin typeface="Calibri" charset="0"/>
                <a:ea typeface="Arial" charset="0"/>
                <a:cs typeface="Arial" charset="0"/>
              </a:defRPr>
            </a:lvl5pPr>
            <a:lvl6pPr marL="2514600" indent="-228600" defTabSz="8255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defTabSz="8255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defTabSz="8255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defTabSz="8255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Tx/>
              <a:buChar char="-"/>
            </a:pPr>
            <a:r>
              <a:rPr lang="en-US" sz="2000"/>
              <a:t> </a:t>
            </a:r>
            <a:r>
              <a:rPr lang="en-US" sz="2000">
                <a:cs typeface="Verdana" charset="0"/>
              </a:rPr>
              <a:t>Add a transaction to the Favorites           folder</a:t>
            </a:r>
          </a:p>
        </p:txBody>
      </p:sp>
      <p:pic>
        <p:nvPicPr>
          <p:cNvPr id="20502" name="Picture 51" descr="Previous%20scre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8400" y="1939925"/>
            <a:ext cx="43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52"/>
          <p:cNvPicPr>
            <a:picLocks noChangeAspect="1" noChangeArrowheads="1"/>
          </p:cNvPicPr>
          <p:nvPr/>
        </p:nvPicPr>
        <p:blipFill>
          <a:blip r:embed="rId12">
            <a:extLst>
              <a:ext uri="{28A0092B-C50C-407E-A947-70E740481C1C}">
                <a14:useLocalDpi xmlns:a14="http://schemas.microsoft.com/office/drawing/2010/main" val="0"/>
              </a:ext>
            </a:extLst>
          </a:blip>
          <a:srcRect l="27499" t="14243" r="69447" b="79594"/>
          <a:stretch>
            <a:fillRect/>
          </a:stretch>
        </p:blipFill>
        <p:spPr bwMode="auto">
          <a:xfrm>
            <a:off x="590550" y="1787525"/>
            <a:ext cx="4016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102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Grp="1" noRot="1" noChangeArrowheads="1"/>
          </p:cNvSpPr>
          <p:nvPr>
            <p:ph type="title"/>
          </p:nvPr>
        </p:nvSpPr>
        <p:spPr>
          <a:xfrm>
            <a:off x="228600" y="167185"/>
            <a:ext cx="8915400" cy="762000"/>
          </a:xfrm>
        </p:spPr>
        <p:txBody>
          <a:bodyPr>
            <a:normAutofit/>
          </a:bodyPr>
          <a:lstStyle/>
          <a:p>
            <a:pPr algn="ctr" eaLnBrk="1" fontAlgn="auto" hangingPunct="1">
              <a:spcAft>
                <a:spcPts val="0"/>
              </a:spcAft>
              <a:defRPr/>
            </a:pPr>
            <a:r>
              <a:rPr lang="en-US" sz="3600" dirty="0" smtClean="0">
                <a:latin typeface="+mn-lt"/>
                <a:ea typeface="Verdana" pitchFamily="34" charset="0"/>
                <a:cs typeface="Verdana" pitchFamily="34" charset="0"/>
              </a:rPr>
              <a:t>STATUS BAR</a:t>
            </a:r>
            <a:endParaRPr lang="en-US" sz="3600" dirty="0">
              <a:latin typeface="+mn-lt"/>
              <a:ea typeface="Verdana" pitchFamily="34" charset="0"/>
              <a:cs typeface="Verdana" pitchFamily="34" charset="0"/>
            </a:endParaRPr>
          </a:p>
        </p:txBody>
      </p:sp>
      <p:sp>
        <p:nvSpPr>
          <p:cNvPr id="802819" name="Rectangle 3"/>
          <p:cNvSpPr>
            <a:spLocks noGrp="1" noRot="1" noChangeArrowheads="1"/>
          </p:cNvSpPr>
          <p:nvPr>
            <p:ph type="body" sz="half" idx="1"/>
          </p:nvPr>
        </p:nvSpPr>
        <p:spPr>
          <a:xfrm>
            <a:off x="1558925" y="1065213"/>
            <a:ext cx="7245350" cy="5451475"/>
          </a:xfrm>
        </p:spPr>
        <p:txBody>
          <a:bodyPr>
            <a:noAutofit/>
          </a:bodyPr>
          <a:lstStyle/>
          <a:p>
            <a:pPr eaLnBrk="1" hangingPunct="1">
              <a:lnSpc>
                <a:spcPct val="80000"/>
              </a:lnSpc>
              <a:buFont typeface="Arial" charset="0"/>
              <a:buNone/>
            </a:pPr>
            <a:r>
              <a:rPr lang="en-US" sz="2400">
                <a:latin typeface="Calibri" charset="0"/>
                <a:cs typeface="Verdana" charset="0"/>
              </a:rPr>
              <a:t>There are three types of messages that can be displayed depending on the message:  </a:t>
            </a:r>
          </a:p>
          <a:p>
            <a:pPr eaLnBrk="1" hangingPunct="1">
              <a:lnSpc>
                <a:spcPct val="80000"/>
              </a:lnSpc>
              <a:buFont typeface="Arial" charset="0"/>
              <a:buNone/>
            </a:pPr>
            <a:r>
              <a:rPr lang="en-US" sz="2400">
                <a:latin typeface="Calibri" charset="0"/>
                <a:cs typeface="Verdana" charset="0"/>
              </a:rPr>
              <a:t>		</a:t>
            </a:r>
          </a:p>
          <a:p>
            <a:pPr eaLnBrk="1" hangingPunct="1">
              <a:lnSpc>
                <a:spcPct val="80000"/>
              </a:lnSpc>
              <a:buFont typeface="Arial" charset="0"/>
              <a:buNone/>
            </a:pPr>
            <a:r>
              <a:rPr lang="en-US" sz="2400">
                <a:latin typeface="Calibri" charset="0"/>
                <a:cs typeface="Verdana" charset="0"/>
              </a:rPr>
              <a:t>1.      Information messages – displayed in green. </a:t>
            </a:r>
          </a:p>
          <a:p>
            <a:pPr marL="1028700" lvl="2" indent="0" eaLnBrk="1" hangingPunct="1">
              <a:lnSpc>
                <a:spcPct val="80000"/>
              </a:lnSpc>
              <a:buFont typeface="Calibri" charset="0"/>
              <a:buNone/>
            </a:pPr>
            <a:endParaRPr lang="en-US">
              <a:latin typeface="Calibri" charset="0"/>
              <a:cs typeface="Verdana" charset="0"/>
            </a:endParaRPr>
          </a:p>
          <a:p>
            <a:pPr marL="1028700" lvl="2" indent="0" eaLnBrk="1" hangingPunct="1">
              <a:lnSpc>
                <a:spcPct val="80000"/>
              </a:lnSpc>
              <a:buFont typeface="Calibri" charset="0"/>
              <a:buNone/>
            </a:pPr>
            <a:r>
              <a:rPr lang="en-US">
                <a:latin typeface="Calibri" charset="0"/>
                <a:cs typeface="Verdana" charset="0"/>
              </a:rPr>
              <a:t>Example        </a:t>
            </a:r>
          </a:p>
          <a:p>
            <a:pPr marL="1028700" lvl="2" indent="0" eaLnBrk="1" hangingPunct="1">
              <a:lnSpc>
                <a:spcPct val="80000"/>
              </a:lnSpc>
            </a:pPr>
            <a:endParaRPr lang="en-US">
              <a:latin typeface="Calibri" charset="0"/>
              <a:cs typeface="Verdana" charset="0"/>
            </a:endParaRPr>
          </a:p>
          <a:p>
            <a:pPr eaLnBrk="1" hangingPunct="1">
              <a:lnSpc>
                <a:spcPct val="80000"/>
              </a:lnSpc>
              <a:buFont typeface="Arial" charset="0"/>
              <a:buNone/>
            </a:pPr>
            <a:r>
              <a:rPr lang="en-US" sz="2400">
                <a:latin typeface="Calibri" charset="0"/>
                <a:cs typeface="Verdana" charset="0"/>
              </a:rPr>
              <a:t>2. 	Warning messages – displayed in yellow.  </a:t>
            </a:r>
          </a:p>
          <a:p>
            <a:pPr marL="1028700" lvl="2" indent="0" eaLnBrk="1" hangingPunct="1">
              <a:lnSpc>
                <a:spcPct val="80000"/>
              </a:lnSpc>
            </a:pPr>
            <a:endParaRPr lang="en-US">
              <a:latin typeface="Calibri" charset="0"/>
              <a:cs typeface="Verdana" charset="0"/>
            </a:endParaRPr>
          </a:p>
          <a:p>
            <a:pPr marL="1028700" lvl="2" indent="0" eaLnBrk="1" hangingPunct="1">
              <a:lnSpc>
                <a:spcPct val="80000"/>
              </a:lnSpc>
              <a:buFont typeface="Calibri" charset="0"/>
              <a:buNone/>
            </a:pPr>
            <a:r>
              <a:rPr lang="en-US">
                <a:latin typeface="Calibri" charset="0"/>
                <a:cs typeface="Verdana" charset="0"/>
              </a:rPr>
              <a:t>Example</a:t>
            </a:r>
          </a:p>
          <a:p>
            <a:pPr eaLnBrk="1" hangingPunct="1">
              <a:lnSpc>
                <a:spcPct val="80000"/>
              </a:lnSpc>
              <a:buFont typeface="Arial" charset="0"/>
              <a:buNone/>
            </a:pPr>
            <a:endParaRPr lang="en-US">
              <a:latin typeface="Calibri" charset="0"/>
              <a:cs typeface="Verdana" charset="0"/>
            </a:endParaRPr>
          </a:p>
          <a:p>
            <a:pPr eaLnBrk="1" hangingPunct="1">
              <a:lnSpc>
                <a:spcPct val="80000"/>
              </a:lnSpc>
              <a:buFont typeface="Arial" charset="0"/>
              <a:buNone/>
            </a:pPr>
            <a:r>
              <a:rPr lang="en-US" sz="2400">
                <a:latin typeface="Calibri" charset="0"/>
                <a:cs typeface="Verdana" charset="0"/>
              </a:rPr>
              <a:t>3.	Error messages – displayed in red.  </a:t>
            </a:r>
          </a:p>
          <a:p>
            <a:pPr marL="1028700" lvl="2" indent="0" eaLnBrk="1" hangingPunct="1">
              <a:lnSpc>
                <a:spcPct val="80000"/>
              </a:lnSpc>
            </a:pPr>
            <a:endParaRPr lang="en-US">
              <a:latin typeface="Calibri" charset="0"/>
              <a:cs typeface="Verdana" charset="0"/>
            </a:endParaRPr>
          </a:p>
          <a:p>
            <a:pPr marL="1028700" lvl="2" indent="0" eaLnBrk="1" hangingPunct="1">
              <a:lnSpc>
                <a:spcPct val="80000"/>
              </a:lnSpc>
              <a:buFont typeface="Calibri" charset="0"/>
              <a:buNone/>
            </a:pPr>
            <a:r>
              <a:rPr lang="en-US">
                <a:latin typeface="Calibri" charset="0"/>
                <a:cs typeface="Verdana" charset="0"/>
              </a:rPr>
              <a:t>Example</a:t>
            </a:r>
          </a:p>
          <a:p>
            <a:pPr lvl="1" eaLnBrk="1" hangingPunct="1">
              <a:lnSpc>
                <a:spcPct val="80000"/>
              </a:lnSpc>
            </a:pPr>
            <a:endParaRPr lang="en-US" sz="2400">
              <a:latin typeface="Calibri" charset="0"/>
              <a:cs typeface="Verdana" charset="0"/>
            </a:endParaRPr>
          </a:p>
          <a:p>
            <a:pPr eaLnBrk="1" hangingPunct="1">
              <a:lnSpc>
                <a:spcPct val="80000"/>
              </a:lnSpc>
            </a:pPr>
            <a:endParaRPr lang="en-US" sz="2400">
              <a:latin typeface="Calibri" charset="0"/>
              <a:cs typeface="Verdana" charset="0"/>
            </a:endParaRPr>
          </a:p>
        </p:txBody>
      </p:sp>
      <p:pic>
        <p:nvPicPr>
          <p:cNvPr id="21507" name="Picture 1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352925" y="2746375"/>
            <a:ext cx="1647825" cy="266700"/>
          </a:xfrm>
        </p:spPr>
      </p:pic>
      <p:pic>
        <p:nvPicPr>
          <p:cNvPr id="2150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4367213"/>
            <a:ext cx="34750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014" y="5894248"/>
            <a:ext cx="2717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750" y="5894248"/>
            <a:ext cx="415925" cy="396875"/>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21511" name="Picture 26"/>
          <p:cNvPicPr>
            <a:picLocks noChangeAspect="1" noChangeArrowheads="1"/>
          </p:cNvPicPr>
          <p:nvPr/>
        </p:nvPicPr>
        <p:blipFill>
          <a:blip r:embed="rId7">
            <a:extLst>
              <a:ext uri="{28A0092B-C50C-407E-A947-70E740481C1C}">
                <a14:useLocalDpi xmlns:a14="http://schemas.microsoft.com/office/drawing/2010/main" val="0"/>
              </a:ext>
            </a:extLst>
          </a:blip>
          <a:srcRect l="16667" r="16667"/>
          <a:stretch>
            <a:fillRect/>
          </a:stretch>
        </p:blipFill>
        <p:spPr bwMode="auto">
          <a:xfrm>
            <a:off x="2166938" y="2746375"/>
            <a:ext cx="420687" cy="384175"/>
          </a:xfrm>
          <a:prstGeom prst="rect">
            <a:avLst/>
          </a:prstGeom>
          <a:noFill/>
          <a:ln w="952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215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6938" y="4279900"/>
            <a:ext cx="457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443837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60273" y="0"/>
            <a:ext cx="6383727" cy="6858000"/>
          </a:xfrm>
          <a:prstGeom prst="rect">
            <a:avLst/>
          </a:prstGeom>
        </p:spPr>
      </p:pic>
      <p:sp>
        <p:nvSpPr>
          <p:cNvPr id="6" name="Rectangular Callout 5"/>
          <p:cNvSpPr/>
          <p:nvPr/>
        </p:nvSpPr>
        <p:spPr>
          <a:xfrm>
            <a:off x="0" y="2601416"/>
            <a:ext cx="8347194" cy="2700049"/>
          </a:xfrm>
          <a:prstGeom prst="wedgeRectCallout">
            <a:avLst>
              <a:gd name="adj1" fmla="val -15169"/>
              <a:gd name="adj2" fmla="val 98608"/>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90000"/>
              </a:lnSpc>
              <a:spcBef>
                <a:spcPct val="20000"/>
              </a:spcBef>
            </a:pPr>
            <a:endParaRPr lang="en-US" sz="2800" dirty="0" smtClean="0">
              <a:solidFill>
                <a:srgbClr val="0000FF"/>
              </a:solidFill>
              <a:latin typeface="Calibri" charset="0"/>
            </a:endParaRPr>
          </a:p>
          <a:p>
            <a:pPr lvl="0" algn="r">
              <a:lnSpc>
                <a:spcPct val="90000"/>
              </a:lnSpc>
              <a:spcBef>
                <a:spcPct val="20000"/>
              </a:spcBef>
            </a:pPr>
            <a:r>
              <a:rPr lang="en-US" sz="2800" dirty="0" smtClean="0">
                <a:solidFill>
                  <a:srgbClr val="0000FF"/>
                </a:solidFill>
                <a:latin typeface="Calibri" charset="0"/>
              </a:rPr>
              <a:t>The </a:t>
            </a:r>
            <a:r>
              <a:rPr lang="en-US" sz="2800" dirty="0">
                <a:solidFill>
                  <a:srgbClr val="0000FF"/>
                </a:solidFill>
                <a:latin typeface="Calibri" charset="0"/>
              </a:rPr>
              <a:t>message area of the status bar displays SAP </a:t>
            </a:r>
            <a:r>
              <a:rPr lang="en-US" sz="2800" dirty="0" smtClean="0">
                <a:solidFill>
                  <a:srgbClr val="0000FF"/>
                </a:solidFill>
                <a:latin typeface="Calibri" charset="0"/>
              </a:rPr>
              <a:t>system</a:t>
            </a:r>
          </a:p>
          <a:p>
            <a:pPr lvl="0">
              <a:lnSpc>
                <a:spcPct val="90000"/>
              </a:lnSpc>
              <a:spcBef>
                <a:spcPct val="20000"/>
              </a:spcBef>
            </a:pPr>
            <a:r>
              <a:rPr lang="en-US" sz="2800" dirty="0" smtClean="0">
                <a:solidFill>
                  <a:srgbClr val="0000FF"/>
                </a:solidFill>
                <a:latin typeface="Calibri" charset="0"/>
              </a:rPr>
              <a:t> -errors</a:t>
            </a:r>
          </a:p>
          <a:p>
            <a:pPr lvl="0">
              <a:lnSpc>
                <a:spcPct val="90000"/>
              </a:lnSpc>
              <a:spcBef>
                <a:spcPct val="20000"/>
              </a:spcBef>
            </a:pPr>
            <a:r>
              <a:rPr lang="en-US" sz="2800" dirty="0" smtClean="0">
                <a:solidFill>
                  <a:srgbClr val="0000FF"/>
                </a:solidFill>
                <a:latin typeface="Calibri" charset="0"/>
              </a:rPr>
              <a:t>-warnings</a:t>
            </a:r>
          </a:p>
          <a:p>
            <a:pPr lvl="0">
              <a:lnSpc>
                <a:spcPct val="90000"/>
              </a:lnSpc>
              <a:spcBef>
                <a:spcPct val="20000"/>
              </a:spcBef>
            </a:pPr>
            <a:r>
              <a:rPr lang="en-US" sz="2800" dirty="0" smtClean="0">
                <a:solidFill>
                  <a:srgbClr val="0000FF"/>
                </a:solidFill>
                <a:latin typeface="Calibri" charset="0"/>
              </a:rPr>
              <a:t>-information </a:t>
            </a:r>
            <a:r>
              <a:rPr lang="en-US" sz="2800" dirty="0">
                <a:solidFill>
                  <a:srgbClr val="0000FF"/>
                </a:solidFill>
                <a:latin typeface="Calibri" charset="0"/>
              </a:rPr>
              <a:t>messages.</a:t>
            </a:r>
          </a:p>
          <a:p>
            <a:pPr lvl="0" algn="r">
              <a:lnSpc>
                <a:spcPct val="90000"/>
              </a:lnSpc>
              <a:spcBef>
                <a:spcPct val="20000"/>
              </a:spcBef>
            </a:pPr>
            <a:r>
              <a:rPr lang="en-US" sz="2800" dirty="0" smtClean="0">
                <a:solidFill>
                  <a:srgbClr val="0000FF"/>
                </a:solidFill>
                <a:latin typeface="Calibri" charset="0"/>
              </a:rPr>
              <a:t>You can double</a:t>
            </a:r>
            <a:r>
              <a:rPr lang="en-US" sz="2800" dirty="0">
                <a:solidFill>
                  <a:srgbClr val="0000FF"/>
                </a:solidFill>
                <a:latin typeface="Calibri" charset="0"/>
              </a:rPr>
              <a:t>-click directly on a message to obtain more information</a:t>
            </a:r>
          </a:p>
          <a:p>
            <a:pPr algn="ctr"/>
            <a:endParaRPr lang="en-US" sz="2800" dirty="0"/>
          </a:p>
        </p:txBody>
      </p:sp>
    </p:spTree>
    <p:extLst>
      <p:ext uri="{BB962C8B-B14F-4D97-AF65-F5344CB8AC3E}">
        <p14:creationId xmlns:p14="http://schemas.microsoft.com/office/powerpoint/2010/main" val="28458027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FD01-Customer Master Record</a:t>
            </a:r>
            <a:endParaRPr lang="en-US" dirty="0"/>
          </a:p>
        </p:txBody>
      </p:sp>
      <p:pic>
        <p:nvPicPr>
          <p:cNvPr id="4" name="Picture 3"/>
          <p:cNvPicPr>
            <a:picLocks noChangeAspect="1"/>
          </p:cNvPicPr>
          <p:nvPr/>
        </p:nvPicPr>
        <p:blipFill>
          <a:blip r:embed="rId2"/>
          <a:stretch>
            <a:fillRect/>
          </a:stretch>
        </p:blipFill>
        <p:spPr>
          <a:xfrm>
            <a:off x="457199" y="1227449"/>
            <a:ext cx="8481819" cy="4699000"/>
          </a:xfrm>
          <a:prstGeom prst="rect">
            <a:avLst/>
          </a:prstGeom>
        </p:spPr>
      </p:pic>
    </p:spTree>
    <p:extLst>
      <p:ext uri="{BB962C8B-B14F-4D97-AF65-F5344CB8AC3E}">
        <p14:creationId xmlns:p14="http://schemas.microsoft.com/office/powerpoint/2010/main" val="16111699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5586" y="906523"/>
            <a:ext cx="5435600" cy="3124200"/>
          </a:xfrm>
          <a:prstGeom prst="rect">
            <a:avLst/>
          </a:prstGeom>
        </p:spPr>
      </p:pic>
      <p:pic>
        <p:nvPicPr>
          <p:cNvPr id="6" name="Picture 5"/>
          <p:cNvPicPr>
            <a:picLocks noChangeAspect="1"/>
          </p:cNvPicPr>
          <p:nvPr/>
        </p:nvPicPr>
        <p:blipFill>
          <a:blip r:embed="rId3"/>
          <a:stretch>
            <a:fillRect/>
          </a:stretch>
        </p:blipFill>
        <p:spPr>
          <a:xfrm>
            <a:off x="0" y="0"/>
            <a:ext cx="5765800" cy="1066800"/>
          </a:xfrm>
          <a:prstGeom prst="rect">
            <a:avLst/>
          </a:prstGeom>
        </p:spPr>
      </p:pic>
      <p:pic>
        <p:nvPicPr>
          <p:cNvPr id="10" name="Picture 9"/>
          <p:cNvPicPr>
            <a:picLocks noChangeAspect="1"/>
          </p:cNvPicPr>
          <p:nvPr/>
        </p:nvPicPr>
        <p:blipFill>
          <a:blip r:embed="rId4"/>
          <a:stretch>
            <a:fillRect/>
          </a:stretch>
        </p:blipFill>
        <p:spPr>
          <a:xfrm>
            <a:off x="0" y="2961155"/>
            <a:ext cx="4940300" cy="2984500"/>
          </a:xfrm>
          <a:prstGeom prst="rect">
            <a:avLst/>
          </a:prstGeom>
        </p:spPr>
      </p:pic>
      <p:pic>
        <p:nvPicPr>
          <p:cNvPr id="8" name="Picture 7"/>
          <p:cNvPicPr>
            <a:picLocks noChangeAspect="1"/>
          </p:cNvPicPr>
          <p:nvPr/>
        </p:nvPicPr>
        <p:blipFill>
          <a:blip r:embed="rId5"/>
          <a:stretch>
            <a:fillRect/>
          </a:stretch>
        </p:blipFill>
        <p:spPr>
          <a:xfrm>
            <a:off x="3365500" y="4349564"/>
            <a:ext cx="5778500" cy="2508436"/>
          </a:xfrm>
          <a:prstGeom prst="rect">
            <a:avLst/>
          </a:prstGeom>
        </p:spPr>
      </p:pic>
    </p:spTree>
    <p:extLst>
      <p:ext uri="{BB962C8B-B14F-4D97-AF65-F5344CB8AC3E}">
        <p14:creationId xmlns:p14="http://schemas.microsoft.com/office/powerpoint/2010/main" val="2586748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4638"/>
            <a:ext cx="8229600" cy="1143000"/>
          </a:xfrm>
        </p:spPr>
        <p:txBody>
          <a:bodyPr/>
          <a:lstStyle/>
          <a:p>
            <a:r>
              <a:rPr lang="en-US" dirty="0" smtClean="0"/>
              <a:t>Who we are…..</a:t>
            </a:r>
            <a:endParaRPr lang="en-US" dirty="0"/>
          </a:p>
        </p:txBody>
      </p:sp>
    </p:spTree>
    <p:extLst>
      <p:ext uri="{BB962C8B-B14F-4D97-AF65-F5344CB8AC3E}">
        <p14:creationId xmlns:p14="http://schemas.microsoft.com/office/powerpoint/2010/main" val="19821423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915" y="165100"/>
            <a:ext cx="5270500" cy="2171700"/>
          </a:xfrm>
          <a:prstGeom prst="rect">
            <a:avLst/>
          </a:prstGeom>
        </p:spPr>
      </p:pic>
      <p:sp>
        <p:nvSpPr>
          <p:cNvPr id="6" name="TextBox 5"/>
          <p:cNvSpPr txBox="1"/>
          <p:nvPr/>
        </p:nvSpPr>
        <p:spPr>
          <a:xfrm>
            <a:off x="764440" y="690421"/>
            <a:ext cx="4697975" cy="276999"/>
          </a:xfrm>
          <a:prstGeom prst="rect">
            <a:avLst/>
          </a:prstGeom>
          <a:noFill/>
        </p:spPr>
        <p:txBody>
          <a:bodyPr wrap="square" rtlCol="0">
            <a:spAutoFit/>
          </a:bodyPr>
          <a:lstStyle/>
          <a:p>
            <a:r>
              <a:rPr lang="en-US" sz="1200" dirty="0" smtClean="0"/>
              <a:t>Which will be the </a:t>
            </a:r>
            <a:r>
              <a:rPr lang="en-US" sz="1200" b="1" i="1" dirty="0" smtClean="0"/>
              <a:t>Account Management </a:t>
            </a:r>
            <a:r>
              <a:rPr lang="en-US" sz="1200" dirty="0" smtClean="0"/>
              <a:t>tab </a:t>
            </a:r>
            <a:endParaRPr lang="en-US" sz="1200" dirty="0"/>
          </a:p>
        </p:txBody>
      </p:sp>
      <p:pic>
        <p:nvPicPr>
          <p:cNvPr id="7" name="Picture 6"/>
          <p:cNvPicPr>
            <a:picLocks noChangeAspect="1"/>
          </p:cNvPicPr>
          <p:nvPr/>
        </p:nvPicPr>
        <p:blipFill>
          <a:blip r:embed="rId3"/>
          <a:stretch>
            <a:fillRect/>
          </a:stretch>
        </p:blipFill>
        <p:spPr>
          <a:xfrm>
            <a:off x="2083716" y="2490456"/>
            <a:ext cx="6738297" cy="4367544"/>
          </a:xfrm>
          <a:prstGeom prst="rect">
            <a:avLst/>
          </a:prstGeom>
        </p:spPr>
      </p:pic>
      <p:pic>
        <p:nvPicPr>
          <p:cNvPr id="8" name="Picture 7"/>
          <p:cNvPicPr>
            <a:picLocks noChangeAspect="1"/>
          </p:cNvPicPr>
          <p:nvPr/>
        </p:nvPicPr>
        <p:blipFill>
          <a:blip r:embed="rId4"/>
          <a:stretch>
            <a:fillRect/>
          </a:stretch>
        </p:blipFill>
        <p:spPr>
          <a:xfrm>
            <a:off x="6380498" y="406857"/>
            <a:ext cx="2299597" cy="1074889"/>
          </a:xfrm>
          <a:prstGeom prst="rect">
            <a:avLst/>
          </a:prstGeom>
        </p:spPr>
      </p:pic>
      <p:cxnSp>
        <p:nvCxnSpPr>
          <p:cNvPr id="10" name="Straight Arrow Connector 9"/>
          <p:cNvCxnSpPr/>
          <p:nvPr/>
        </p:nvCxnSpPr>
        <p:spPr>
          <a:xfrm flipH="1" flipV="1">
            <a:off x="3427651" y="850700"/>
            <a:ext cx="3131740" cy="3452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0436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2000" y="128341"/>
            <a:ext cx="5842000" cy="1447800"/>
          </a:xfrm>
          <a:prstGeom prst="rect">
            <a:avLst/>
          </a:prstGeom>
        </p:spPr>
      </p:pic>
      <p:pic>
        <p:nvPicPr>
          <p:cNvPr id="5" name="Picture 4"/>
          <p:cNvPicPr>
            <a:picLocks noChangeAspect="1"/>
          </p:cNvPicPr>
          <p:nvPr/>
        </p:nvPicPr>
        <p:blipFill>
          <a:blip r:embed="rId3"/>
          <a:stretch>
            <a:fillRect/>
          </a:stretch>
        </p:blipFill>
        <p:spPr>
          <a:xfrm>
            <a:off x="152399" y="1576140"/>
            <a:ext cx="6789212" cy="4345288"/>
          </a:xfrm>
          <a:prstGeom prst="rect">
            <a:avLst/>
          </a:prstGeom>
        </p:spPr>
      </p:pic>
      <p:pic>
        <p:nvPicPr>
          <p:cNvPr id="6" name="Picture 5"/>
          <p:cNvPicPr>
            <a:picLocks noChangeAspect="1"/>
          </p:cNvPicPr>
          <p:nvPr/>
        </p:nvPicPr>
        <p:blipFill>
          <a:blip r:embed="rId4"/>
          <a:stretch>
            <a:fillRect/>
          </a:stretch>
        </p:blipFill>
        <p:spPr>
          <a:xfrm>
            <a:off x="6097061" y="6169346"/>
            <a:ext cx="1689100" cy="482600"/>
          </a:xfrm>
          <a:prstGeom prst="rect">
            <a:avLst/>
          </a:prstGeom>
        </p:spPr>
      </p:pic>
      <p:sp>
        <p:nvSpPr>
          <p:cNvPr id="8" name="Rounded Rectangular Callout 7"/>
          <p:cNvSpPr/>
          <p:nvPr/>
        </p:nvSpPr>
        <p:spPr>
          <a:xfrm>
            <a:off x="5591511" y="3378142"/>
            <a:ext cx="2700200" cy="1060294"/>
          </a:xfrm>
          <a:prstGeom prst="wedgeRoundRectCallout">
            <a:avLst>
              <a:gd name="adj1" fmla="val 36702"/>
              <a:gd name="adj2" fmla="val -22587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Tolerance is used to deal with differences within payments that are received  </a:t>
            </a:r>
            <a:endParaRPr lang="en-US" dirty="0"/>
          </a:p>
        </p:txBody>
      </p:sp>
    </p:spTree>
    <p:extLst>
      <p:ext uri="{BB962C8B-B14F-4D97-AF65-F5344CB8AC3E}">
        <p14:creationId xmlns:p14="http://schemas.microsoft.com/office/powerpoint/2010/main" val="40988413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79"/>
            <a:ext cx="8229600" cy="1143000"/>
          </a:xfrm>
        </p:spPr>
        <p:txBody>
          <a:bodyPr>
            <a:normAutofit fontScale="90000"/>
          </a:bodyPr>
          <a:lstStyle/>
          <a:p>
            <a:pPr lvl="0"/>
            <a:r>
              <a:rPr lang="en-US" dirty="0" smtClean="0"/>
              <a:t/>
            </a:r>
            <a:br>
              <a:rPr lang="en-US" dirty="0" smtClean="0"/>
            </a:br>
            <a:r>
              <a:rPr lang="en-US" dirty="0" smtClean="0"/>
              <a:t>F28 </a:t>
            </a:r>
            <a:r>
              <a:rPr lang="en-US" dirty="0"/>
              <a:t>- Account Receivable Posting or Clearing a open invoice</a:t>
            </a:r>
            <a:br>
              <a:rPr lang="en-US" dirty="0"/>
            </a:br>
            <a:endParaRPr lang="en-US" dirty="0"/>
          </a:p>
        </p:txBody>
      </p:sp>
      <p:pic>
        <p:nvPicPr>
          <p:cNvPr id="4" name="Picture 3"/>
          <p:cNvPicPr>
            <a:picLocks noChangeAspect="1"/>
          </p:cNvPicPr>
          <p:nvPr/>
        </p:nvPicPr>
        <p:blipFill>
          <a:blip r:embed="rId2"/>
          <a:stretch>
            <a:fillRect/>
          </a:stretch>
        </p:blipFill>
        <p:spPr>
          <a:xfrm>
            <a:off x="1467955" y="1302179"/>
            <a:ext cx="6691294" cy="5058560"/>
          </a:xfrm>
          <a:prstGeom prst="rect">
            <a:avLst/>
          </a:prstGeom>
        </p:spPr>
      </p:pic>
    </p:spTree>
    <p:extLst>
      <p:ext uri="{BB962C8B-B14F-4D97-AF65-F5344CB8AC3E}">
        <p14:creationId xmlns:p14="http://schemas.microsoft.com/office/powerpoint/2010/main" val="11577494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 y="582366"/>
            <a:ext cx="6129236" cy="5477190"/>
          </a:xfrm>
          <a:prstGeom prst="rect">
            <a:avLst/>
          </a:prstGeom>
        </p:spPr>
      </p:pic>
      <p:sp>
        <p:nvSpPr>
          <p:cNvPr id="8" name="Rectangle 7"/>
          <p:cNvSpPr/>
          <p:nvPr/>
        </p:nvSpPr>
        <p:spPr>
          <a:xfrm>
            <a:off x="157429" y="4812753"/>
            <a:ext cx="1353889" cy="2258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363181" y="5374090"/>
            <a:ext cx="7305907" cy="1483909"/>
          </a:xfrm>
          <a:prstGeom prst="rect">
            <a:avLst/>
          </a:prstGeom>
          <a:solidFill>
            <a:schemeClr val="bg1">
              <a:lumMod val="95000"/>
            </a:schemeClr>
          </a:solidFill>
        </p:spPr>
      </p:pic>
      <p:sp>
        <p:nvSpPr>
          <p:cNvPr id="10" name="Rectangle 9"/>
          <p:cNvSpPr/>
          <p:nvPr/>
        </p:nvSpPr>
        <p:spPr>
          <a:xfrm>
            <a:off x="157429" y="1555965"/>
            <a:ext cx="1353889" cy="2258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3303485" y="0"/>
            <a:ext cx="5651500" cy="1638300"/>
          </a:xfrm>
          <a:prstGeom prst="rect">
            <a:avLst/>
          </a:prstGeom>
        </p:spPr>
      </p:pic>
      <p:pic>
        <p:nvPicPr>
          <p:cNvPr id="12" name="Picture 11"/>
          <p:cNvPicPr>
            <a:picLocks noChangeAspect="1"/>
          </p:cNvPicPr>
          <p:nvPr/>
        </p:nvPicPr>
        <p:blipFill>
          <a:blip r:embed="rId5"/>
          <a:stretch>
            <a:fillRect/>
          </a:stretch>
        </p:blipFill>
        <p:spPr>
          <a:xfrm>
            <a:off x="3475919" y="3027122"/>
            <a:ext cx="5626100" cy="1244600"/>
          </a:xfrm>
          <a:prstGeom prst="rect">
            <a:avLst/>
          </a:prstGeom>
        </p:spPr>
      </p:pic>
    </p:spTree>
    <p:extLst>
      <p:ext uri="{BB962C8B-B14F-4D97-AF65-F5344CB8AC3E}">
        <p14:creationId xmlns:p14="http://schemas.microsoft.com/office/powerpoint/2010/main" val="67091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962" y="223268"/>
            <a:ext cx="6470914" cy="6513347"/>
          </a:xfrm>
          <a:prstGeom prst="rect">
            <a:avLst/>
          </a:prstGeom>
        </p:spPr>
      </p:pic>
      <p:pic>
        <p:nvPicPr>
          <p:cNvPr id="5" name="Picture 4"/>
          <p:cNvPicPr>
            <a:picLocks noChangeAspect="1"/>
          </p:cNvPicPr>
          <p:nvPr/>
        </p:nvPicPr>
        <p:blipFill>
          <a:blip r:embed="rId3"/>
          <a:stretch>
            <a:fillRect/>
          </a:stretch>
        </p:blipFill>
        <p:spPr>
          <a:xfrm>
            <a:off x="5021730" y="1473559"/>
            <a:ext cx="3390900" cy="749300"/>
          </a:xfrm>
          <a:prstGeom prst="rect">
            <a:avLst/>
          </a:prstGeom>
          <a:solidFill>
            <a:schemeClr val="bg1">
              <a:lumMod val="75000"/>
            </a:schemeClr>
          </a:solidFill>
        </p:spPr>
      </p:pic>
      <p:sp>
        <p:nvSpPr>
          <p:cNvPr id="6" name="Rectangle 5"/>
          <p:cNvSpPr/>
          <p:nvPr/>
        </p:nvSpPr>
        <p:spPr>
          <a:xfrm>
            <a:off x="309610" y="4518858"/>
            <a:ext cx="304363" cy="2258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613973" y="1752877"/>
            <a:ext cx="4591679" cy="284449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205652" y="2120246"/>
            <a:ext cx="1349224" cy="23986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622910" y="4558316"/>
            <a:ext cx="687694" cy="18642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144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2191" y="199621"/>
            <a:ext cx="7073809" cy="6212018"/>
          </a:xfrm>
          <a:prstGeom prst="rect">
            <a:avLst/>
          </a:prstGeom>
        </p:spPr>
      </p:pic>
      <p:sp>
        <p:nvSpPr>
          <p:cNvPr id="7" name="Rectangle 6"/>
          <p:cNvSpPr/>
          <p:nvPr/>
        </p:nvSpPr>
        <p:spPr>
          <a:xfrm>
            <a:off x="5588475" y="3928540"/>
            <a:ext cx="687694" cy="18642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345040" y="4240493"/>
            <a:ext cx="1243435" cy="1668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4345040" y="6255777"/>
            <a:ext cx="5237105" cy="587662"/>
          </a:xfrm>
          <a:prstGeom prst="rect">
            <a:avLst/>
          </a:prstGeom>
        </p:spPr>
      </p:pic>
      <p:sp>
        <p:nvSpPr>
          <p:cNvPr id="11" name="TextBox 10"/>
          <p:cNvSpPr txBox="1"/>
          <p:nvPr/>
        </p:nvSpPr>
        <p:spPr>
          <a:xfrm>
            <a:off x="3830772" y="6401143"/>
            <a:ext cx="2277472" cy="369332"/>
          </a:xfrm>
          <a:prstGeom prst="rect">
            <a:avLst/>
          </a:prstGeom>
          <a:noFill/>
        </p:spPr>
        <p:txBody>
          <a:bodyPr wrap="square" rtlCol="0">
            <a:spAutoFit/>
          </a:bodyPr>
          <a:lstStyle/>
          <a:p>
            <a:r>
              <a:rPr lang="en-US" dirty="0" smtClean="0"/>
              <a:t>Next…..</a:t>
            </a:r>
            <a:endParaRPr lang="en-US" dirty="0"/>
          </a:p>
        </p:txBody>
      </p:sp>
    </p:spTree>
    <p:extLst>
      <p:ext uri="{BB962C8B-B14F-4D97-AF65-F5344CB8AC3E}">
        <p14:creationId xmlns:p14="http://schemas.microsoft.com/office/powerpoint/2010/main" val="41318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696" y="514316"/>
            <a:ext cx="7437611" cy="5367531"/>
          </a:xfrm>
          <a:prstGeom prst="rect">
            <a:avLst/>
          </a:prstGeom>
        </p:spPr>
      </p:pic>
      <p:sp>
        <p:nvSpPr>
          <p:cNvPr id="5" name="TextBox 4"/>
          <p:cNvSpPr txBox="1"/>
          <p:nvPr/>
        </p:nvSpPr>
        <p:spPr>
          <a:xfrm>
            <a:off x="1039030" y="6119325"/>
            <a:ext cx="4995747" cy="369332"/>
          </a:xfrm>
          <a:prstGeom prst="rect">
            <a:avLst/>
          </a:prstGeom>
          <a:noFill/>
        </p:spPr>
        <p:txBody>
          <a:bodyPr wrap="square" rtlCol="0">
            <a:spAutoFit/>
          </a:bodyPr>
          <a:lstStyle/>
          <a:p>
            <a:r>
              <a:rPr lang="en-US" dirty="0" smtClean="0"/>
              <a:t>You did it!!! – The item was correctly posted!!</a:t>
            </a:r>
            <a:endParaRPr lang="en-US" dirty="0"/>
          </a:p>
        </p:txBody>
      </p:sp>
    </p:spTree>
    <p:extLst>
      <p:ext uri="{BB962C8B-B14F-4D97-AF65-F5344CB8AC3E}">
        <p14:creationId xmlns:p14="http://schemas.microsoft.com/office/powerpoint/2010/main" val="233738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What WE accomplished  </a:t>
            </a:r>
            <a:br>
              <a:rPr lang="en-US" dirty="0" smtClean="0">
                <a:solidFill>
                  <a:srgbClr val="000000"/>
                </a:solidFill>
              </a:rPr>
            </a:br>
            <a:r>
              <a:rPr lang="en-US" dirty="0" smtClean="0">
                <a:solidFill>
                  <a:srgbClr val="000000"/>
                </a:solidFill>
              </a:rPr>
              <a:t>together today!!!</a:t>
            </a:r>
            <a:endParaRPr lang="en-US" dirty="0">
              <a:solidFill>
                <a:srgbClr val="000000"/>
              </a:solidFill>
            </a:endParaRPr>
          </a:p>
        </p:txBody>
      </p:sp>
      <p:sp>
        <p:nvSpPr>
          <p:cNvPr id="3" name="Content Placeholder 2"/>
          <p:cNvSpPr>
            <a:spLocks noGrp="1"/>
          </p:cNvSpPr>
          <p:nvPr>
            <p:ph idx="1"/>
          </p:nvPr>
        </p:nvSpPr>
        <p:spPr>
          <a:xfrm>
            <a:off x="457200" y="1600200"/>
            <a:ext cx="8229600" cy="5088467"/>
          </a:xfrm>
        </p:spPr>
        <p:txBody>
          <a:bodyPr>
            <a:normAutofit fontScale="92500" lnSpcReduction="10000"/>
          </a:bodyPr>
          <a:lstStyle/>
          <a:p>
            <a:r>
              <a:rPr lang="en-US" dirty="0" smtClean="0"/>
              <a:t>Basic Accounting Principle Terminology</a:t>
            </a:r>
          </a:p>
          <a:p>
            <a:pPr lvl="1"/>
            <a:r>
              <a:rPr lang="en-US" dirty="0" smtClean="0"/>
              <a:t>GAAP : Generally Accepted Accounting Principles</a:t>
            </a:r>
          </a:p>
          <a:p>
            <a:pPr lvl="2"/>
            <a:r>
              <a:rPr lang="en-US" dirty="0" smtClean="0"/>
              <a:t>Example: What does “GL” stand for again? </a:t>
            </a:r>
          </a:p>
          <a:p>
            <a:pPr lvl="2"/>
            <a:r>
              <a:rPr lang="en-US" dirty="0" smtClean="0"/>
              <a:t>What AR or AP mean exactly…..? </a:t>
            </a:r>
          </a:p>
          <a:p>
            <a:pPr lvl="2"/>
            <a:endParaRPr lang="en-US" dirty="0" smtClean="0"/>
          </a:p>
          <a:p>
            <a:r>
              <a:rPr lang="en-US" dirty="0" smtClean="0"/>
              <a:t>Basic SAP Navigation</a:t>
            </a:r>
          </a:p>
          <a:p>
            <a:pPr lvl="1"/>
            <a:r>
              <a:rPr lang="en-US" dirty="0" smtClean="0"/>
              <a:t>Example of SAP screen </a:t>
            </a:r>
          </a:p>
          <a:p>
            <a:pPr lvl="1"/>
            <a:endParaRPr lang="en-US" dirty="0" smtClean="0"/>
          </a:p>
          <a:p>
            <a:pPr lvl="0"/>
            <a:r>
              <a:rPr lang="en-US" dirty="0" smtClean="0"/>
              <a:t>FD01 - Creating Customer Master Record</a:t>
            </a:r>
          </a:p>
          <a:p>
            <a:pPr lvl="0"/>
            <a:r>
              <a:rPr lang="en-US" dirty="0" smtClean="0"/>
              <a:t>F28 - Account Receivable Posting or Clearing a open invoice</a:t>
            </a:r>
            <a:endParaRPr lang="en-US" dirty="0"/>
          </a:p>
          <a:p>
            <a:pPr marL="457200" lvl="1" indent="0">
              <a:buNone/>
            </a:pPr>
            <a:endParaRPr lang="en-US" dirty="0"/>
          </a:p>
          <a:p>
            <a:pPr lvl="1"/>
            <a:endParaRPr lang="en-US" dirty="0" smtClean="0"/>
          </a:p>
          <a:p>
            <a:endParaRPr lang="en-US" dirty="0" smtClean="0"/>
          </a:p>
          <a:p>
            <a:endParaRPr lang="en-US" dirty="0" smtClean="0"/>
          </a:p>
          <a:p>
            <a:endParaRPr lang="en-US" dirty="0" smtClean="0"/>
          </a:p>
          <a:p>
            <a:endParaRPr lang="en-US" dirty="0"/>
          </a:p>
        </p:txBody>
      </p:sp>
      <p:pic>
        <p:nvPicPr>
          <p:cNvPr id="4" name="Picture 3"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005" y="2604040"/>
            <a:ext cx="1721188" cy="2265388"/>
          </a:xfrm>
          <a:prstGeom prst="rect">
            <a:avLst/>
          </a:prstGeom>
        </p:spPr>
      </p:pic>
    </p:spTree>
    <p:extLst>
      <p:ext uri="{BB962C8B-B14F-4D97-AF65-F5344CB8AC3E}">
        <p14:creationId xmlns:p14="http://schemas.microsoft.com/office/powerpoint/2010/main" val="30372723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65180"/>
          </a:xfrm>
        </p:spPr>
        <p:txBody>
          <a:bodyPr>
            <a:normAutofit/>
          </a:bodyPr>
          <a:lstStyle/>
          <a:p>
            <a:pPr fontAlgn="base"/>
            <a:r>
              <a:rPr lang="en-US" b="1" cap="all" dirty="0"/>
              <a:t>A GLOBAL PLAYER IN THE AUTOMOTIVE INDUSTRY</a:t>
            </a:r>
            <a:endParaRPr lang="en-US" dirty="0"/>
          </a:p>
        </p:txBody>
      </p:sp>
      <p:pic>
        <p:nvPicPr>
          <p:cNvPr id="4" name="Picture 3"/>
          <p:cNvPicPr>
            <a:picLocks noChangeAspect="1"/>
          </p:cNvPicPr>
          <p:nvPr/>
        </p:nvPicPr>
        <p:blipFill>
          <a:blip r:embed="rId3">
            <a:alphaModFix amt="24000"/>
          </a:blip>
          <a:stretch>
            <a:fillRect/>
          </a:stretch>
        </p:blipFill>
        <p:spPr>
          <a:xfrm>
            <a:off x="1054100" y="0"/>
            <a:ext cx="7021806" cy="6858000"/>
          </a:xfrm>
          <a:prstGeom prst="rect">
            <a:avLst/>
          </a:prstGeom>
        </p:spPr>
      </p:pic>
      <p:sp>
        <p:nvSpPr>
          <p:cNvPr id="3" name="Content Placeholder 2"/>
          <p:cNvSpPr>
            <a:spLocks noGrp="1"/>
          </p:cNvSpPr>
          <p:nvPr>
            <p:ph idx="1"/>
          </p:nvPr>
        </p:nvSpPr>
        <p:spPr>
          <a:xfrm>
            <a:off x="457200" y="2239818"/>
            <a:ext cx="8229600" cy="3886345"/>
          </a:xfrm>
        </p:spPr>
        <p:txBody>
          <a:bodyPr>
            <a:normAutofit lnSpcReduction="10000"/>
          </a:bodyPr>
          <a:lstStyle/>
          <a:p>
            <a:pPr marL="0" indent="0" algn="ctr">
              <a:buNone/>
            </a:pPr>
            <a:r>
              <a:rPr lang="en-US" dirty="0"/>
              <a:t>Founded in 1997, Faurecia has grown to become a major player in the global automotive industry. A leader in its four areas of business, the Group is backed by a R&amp;D and production network with sites in 34 countries. It is the preferred partner of the world's largest automakers, which value its operational excellence and technological expertise.</a:t>
            </a:r>
          </a:p>
          <a:p>
            <a:endParaRPr lang="en-US" dirty="0"/>
          </a:p>
        </p:txBody>
      </p:sp>
    </p:spTree>
    <p:extLst>
      <p:ext uri="{BB962C8B-B14F-4D97-AF65-F5344CB8AC3E}">
        <p14:creationId xmlns:p14="http://schemas.microsoft.com/office/powerpoint/2010/main" val="15270936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EXPERTISE IN STATE-OF-THE-ART TECHNOLOGY</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Faurecia is </a:t>
            </a:r>
            <a:r>
              <a:rPr lang="en-US" b="1" dirty="0"/>
              <a:t>a pioneer in automotive technology </a:t>
            </a:r>
            <a:endParaRPr lang="en-US" dirty="0"/>
          </a:p>
          <a:p>
            <a:pPr marL="0" indent="0" algn="ctr">
              <a:buNone/>
            </a:pPr>
            <a:r>
              <a:rPr lang="en-US" dirty="0"/>
              <a:t>The Faurecia Group </a:t>
            </a:r>
            <a:r>
              <a:rPr lang="en-US" dirty="0" smtClean="0"/>
              <a:t>is recognized as a</a:t>
            </a:r>
            <a:r>
              <a:rPr lang="en-US" b="1" dirty="0" smtClean="0"/>
              <a:t> </a:t>
            </a:r>
          </a:p>
          <a:p>
            <a:pPr marL="0" indent="0" algn="ctr">
              <a:buNone/>
            </a:pPr>
            <a:r>
              <a:rPr lang="en-US" b="1" i="1" u="sng" dirty="0" smtClean="0"/>
              <a:t>pioneer </a:t>
            </a:r>
            <a:r>
              <a:rPr lang="en-US" b="1" i="1" u="sng" dirty="0"/>
              <a:t>in technological innovations</a:t>
            </a:r>
            <a:r>
              <a:rPr lang="en-US" dirty="0"/>
              <a:t> </a:t>
            </a:r>
            <a:endParaRPr lang="en-US" dirty="0" smtClean="0"/>
          </a:p>
          <a:p>
            <a:pPr marL="0" indent="0" algn="ctr">
              <a:buNone/>
            </a:pPr>
            <a:r>
              <a:rPr lang="en-US" dirty="0" smtClean="0"/>
              <a:t>able </a:t>
            </a:r>
            <a:r>
              <a:rPr lang="en-US" dirty="0"/>
              <a:t>to reduce the weight of vehicles, offer customized comfort and style solutions, and mitigate any impact on the environment. At the same time, Faurecia is developing new manufacturing processes that are set to revolutionize its production methods.</a:t>
            </a:r>
          </a:p>
          <a:p>
            <a:pPr algn="ctr"/>
            <a:endParaRPr lang="en-US" dirty="0"/>
          </a:p>
        </p:txBody>
      </p:sp>
    </p:spTree>
    <p:extLst>
      <p:ext uri="{BB962C8B-B14F-4D97-AF65-F5344CB8AC3E}">
        <p14:creationId xmlns:p14="http://schemas.microsoft.com/office/powerpoint/2010/main" val="19946523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6338"/>
            <a:ext cx="8229600" cy="1143000"/>
          </a:xfrm>
        </p:spPr>
        <p:txBody>
          <a:bodyPr/>
          <a:lstStyle/>
          <a:p>
            <a:r>
              <a:rPr lang="en-US" dirty="0" smtClean="0"/>
              <a:t>Why you are here today …..</a:t>
            </a:r>
            <a:endParaRPr lang="en-US" dirty="0"/>
          </a:p>
        </p:txBody>
      </p:sp>
    </p:spTree>
    <p:extLst>
      <p:ext uri="{BB962C8B-B14F-4D97-AF65-F5344CB8AC3E}">
        <p14:creationId xmlns:p14="http://schemas.microsoft.com/office/powerpoint/2010/main" val="15311220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826365"/>
            <a:ext cx="8229600" cy="4841665"/>
          </a:xfrm>
        </p:spPr>
        <p:txBody>
          <a:bodyPr>
            <a:normAutofit fontScale="85000" lnSpcReduction="10000"/>
          </a:bodyPr>
          <a:lstStyle/>
          <a:p>
            <a:pPr marL="0" indent="0" algn="ctr">
              <a:buNone/>
            </a:pPr>
            <a:r>
              <a:rPr lang="en-US" dirty="0" smtClean="0">
                <a:latin typeface="Arial"/>
                <a:cs typeface="Arial"/>
              </a:rPr>
              <a:t> You are here to continue that legacy of expertise in technology….</a:t>
            </a:r>
          </a:p>
          <a:p>
            <a:pPr marL="0" indent="0" algn="ctr">
              <a:buNone/>
            </a:pPr>
            <a:r>
              <a:rPr lang="en-US" b="1" i="1" dirty="0" smtClean="0">
                <a:latin typeface="Arial"/>
                <a:cs typeface="Arial"/>
              </a:rPr>
              <a:t>SAP is an acronym/ short for….. </a:t>
            </a:r>
            <a:r>
              <a:rPr lang="en-US" dirty="0" smtClean="0">
                <a:latin typeface="Arial"/>
                <a:cs typeface="Arial"/>
              </a:rPr>
              <a:t> </a:t>
            </a:r>
          </a:p>
          <a:p>
            <a:pPr marL="0" indent="0">
              <a:buNone/>
            </a:pPr>
            <a:r>
              <a:rPr lang="en-US" b="1" i="1" u="sng" dirty="0" smtClean="0">
                <a:latin typeface="Arial"/>
                <a:cs typeface="Arial"/>
              </a:rPr>
              <a:t>S</a:t>
            </a:r>
            <a:r>
              <a:rPr lang="en-US" dirty="0" smtClean="0">
                <a:latin typeface="Arial"/>
                <a:cs typeface="Arial"/>
              </a:rPr>
              <a:t>ystems </a:t>
            </a:r>
          </a:p>
          <a:p>
            <a:pPr marL="0" indent="0">
              <a:buNone/>
            </a:pPr>
            <a:r>
              <a:rPr lang="en-US" b="1" i="1" u="sng" dirty="0" smtClean="0">
                <a:latin typeface="Arial"/>
                <a:cs typeface="Arial"/>
              </a:rPr>
              <a:t>A</a:t>
            </a:r>
            <a:r>
              <a:rPr lang="en-US" dirty="0" smtClean="0">
                <a:latin typeface="Arial"/>
                <a:cs typeface="Arial"/>
              </a:rPr>
              <a:t>pplication and</a:t>
            </a:r>
          </a:p>
          <a:p>
            <a:pPr marL="0" indent="0">
              <a:buNone/>
            </a:pPr>
            <a:r>
              <a:rPr lang="en-US" b="1" i="1" u="sng" dirty="0" smtClean="0">
                <a:latin typeface="Arial"/>
                <a:cs typeface="Arial"/>
              </a:rPr>
              <a:t>P</a:t>
            </a:r>
            <a:r>
              <a:rPr lang="en-US" dirty="0" smtClean="0">
                <a:latin typeface="Arial"/>
                <a:cs typeface="Arial"/>
              </a:rPr>
              <a:t>roducts (in data processing) </a:t>
            </a:r>
          </a:p>
          <a:p>
            <a:pPr marL="0" indent="0">
              <a:buNone/>
            </a:pPr>
            <a:endParaRPr lang="en-US" dirty="0" smtClean="0">
              <a:latin typeface="Arial"/>
              <a:cs typeface="Arial"/>
            </a:endParaRPr>
          </a:p>
          <a:p>
            <a:pPr marL="0" indent="0" algn="ctr">
              <a:buNone/>
            </a:pPr>
            <a:r>
              <a:rPr lang="en-US" sz="2400" i="1" dirty="0" smtClean="0">
                <a:latin typeface="Arial"/>
                <a:cs typeface="Arial"/>
              </a:rPr>
              <a:t>The world leading provider of business software serving companies like Faurecia. SAP was founded in 1975 by 5 German Engineers.</a:t>
            </a:r>
          </a:p>
          <a:p>
            <a:pPr marL="0" indent="0" algn="ctr">
              <a:buNone/>
            </a:pPr>
            <a:r>
              <a:rPr lang="en-US" sz="2400" i="1" dirty="0" smtClean="0">
                <a:latin typeface="Arial"/>
                <a:cs typeface="Arial"/>
              </a:rPr>
              <a:t>SAP is a </a:t>
            </a:r>
            <a:r>
              <a:rPr lang="en-US" sz="2400" b="1" i="1" u="sng" dirty="0" smtClean="0">
                <a:latin typeface="Arial"/>
                <a:cs typeface="Arial"/>
              </a:rPr>
              <a:t>COTS - commercial </a:t>
            </a:r>
            <a:r>
              <a:rPr lang="en-US" sz="2400" b="1" i="1" u="sng" dirty="0">
                <a:latin typeface="Arial"/>
                <a:cs typeface="Arial"/>
              </a:rPr>
              <a:t>off-the-</a:t>
            </a:r>
            <a:r>
              <a:rPr lang="en-US" sz="2400" b="1" i="1" u="sng" dirty="0" smtClean="0">
                <a:latin typeface="Arial"/>
                <a:cs typeface="Arial"/>
              </a:rPr>
              <a:t>shelf </a:t>
            </a:r>
            <a:r>
              <a:rPr lang="en-US" sz="2400" dirty="0"/>
              <a:t> </a:t>
            </a:r>
            <a:r>
              <a:rPr lang="en-US" sz="2400" dirty="0" smtClean="0"/>
              <a:t>ready</a:t>
            </a:r>
            <a:r>
              <a:rPr lang="en-US" sz="2400" dirty="0"/>
              <a:t>-</a:t>
            </a:r>
            <a:r>
              <a:rPr lang="en-US" sz="2400" dirty="0" smtClean="0"/>
              <a:t>made </a:t>
            </a:r>
            <a:r>
              <a:rPr lang="en-US" sz="2400" dirty="0" smtClean="0">
                <a:latin typeface="Arial"/>
                <a:cs typeface="Arial"/>
              </a:rPr>
              <a:t>integrated system</a:t>
            </a:r>
            <a:r>
              <a:rPr lang="en-US" sz="2400" dirty="0" smtClean="0"/>
              <a:t> that is </a:t>
            </a:r>
            <a:r>
              <a:rPr lang="en-US" sz="2400" dirty="0"/>
              <a:t>available for sale to the general </a:t>
            </a:r>
            <a:r>
              <a:rPr lang="en-US" sz="2400" dirty="0" smtClean="0"/>
              <a:t>public</a:t>
            </a:r>
            <a:r>
              <a:rPr lang="en-US" sz="2400" dirty="0" smtClean="0">
                <a:latin typeface="Arial"/>
                <a:cs typeface="Arial"/>
              </a:rPr>
              <a:t>.</a:t>
            </a:r>
          </a:p>
          <a:p>
            <a:pPr marL="0" indent="0" algn="ctr">
              <a:buNone/>
            </a:pPr>
            <a:r>
              <a:rPr lang="en-US" sz="2400" dirty="0" smtClean="0">
                <a:latin typeface="Arial"/>
                <a:cs typeface="Arial"/>
              </a:rPr>
              <a:t>All SAP modules have the ability to integrate or share data</a:t>
            </a:r>
          </a:p>
          <a:p>
            <a:pPr marL="0" indent="0">
              <a:buNone/>
            </a:pPr>
            <a:endParaRPr lang="en-US" dirty="0" smtClean="0">
              <a:latin typeface="Arial"/>
              <a:cs typeface="Arial"/>
            </a:endParaRPr>
          </a:p>
        </p:txBody>
      </p:sp>
      <p:pic>
        <p:nvPicPr>
          <p:cNvPr id="8" name="Picture 7"/>
          <p:cNvPicPr/>
          <p:nvPr/>
        </p:nvPicPr>
        <p:blipFill>
          <a:blip r:embed="rId2">
            <a:extLst>
              <a:ext uri="{BEBA8EAE-BF5A-486C-A8C5-ECC9F3942E4B}">
                <a14:imgProps xmlns:a14="http://schemas.microsoft.com/office/drawing/2010/main">
                  <a14:imgLayer r:embed="rId3">
                    <a14:imgEffect>
                      <a14:sharpenSoften amount="65000"/>
                    </a14:imgEffect>
                    <a14:imgEffect>
                      <a14:colorTemperature colorTemp="6065"/>
                    </a14:imgEffect>
                    <a14:imgEffect>
                      <a14:saturation sat="200000"/>
                    </a14:imgEffect>
                    <a14:imgEffect>
                      <a14:brightnessContrast bright="-2000" contrast="48000"/>
                    </a14:imgEffect>
                  </a14:imgLayer>
                </a14:imgProps>
              </a:ext>
            </a:extLst>
          </a:blip>
          <a:stretch>
            <a:fillRect/>
          </a:stretch>
        </p:blipFill>
        <p:spPr>
          <a:xfrm>
            <a:off x="1828800" y="290300"/>
            <a:ext cx="5486400" cy="1536065"/>
          </a:xfrm>
          <a:prstGeom prst="rect">
            <a:avLst/>
          </a:prstGeom>
        </p:spPr>
      </p:pic>
    </p:spTree>
    <p:extLst>
      <p:ext uri="{BB962C8B-B14F-4D97-AF65-F5344CB8AC3E}">
        <p14:creationId xmlns:p14="http://schemas.microsoft.com/office/powerpoint/2010/main" val="4046811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What will be covered during our time together….</a:t>
            </a:r>
            <a:endParaRPr lang="en-US" dirty="0">
              <a:solidFill>
                <a:srgbClr val="FFFFFF"/>
              </a:solidFill>
            </a:endParaRPr>
          </a:p>
        </p:txBody>
      </p:sp>
      <p:pic>
        <p:nvPicPr>
          <p:cNvPr id="12" name="Picture 1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1996">
            <a:off x="6096000" y="3210984"/>
            <a:ext cx="1828800" cy="1828800"/>
          </a:xfrm>
          <a:prstGeom prst="rect">
            <a:avLst/>
          </a:prstGeom>
        </p:spPr>
      </p:pic>
      <p:sp>
        <p:nvSpPr>
          <p:cNvPr id="3" name="Content Placeholder 2"/>
          <p:cNvSpPr>
            <a:spLocks noGrp="1"/>
          </p:cNvSpPr>
          <p:nvPr>
            <p:ph idx="1"/>
          </p:nvPr>
        </p:nvSpPr>
        <p:spPr>
          <a:xfrm>
            <a:off x="457200" y="1600200"/>
            <a:ext cx="8229600" cy="5088467"/>
          </a:xfrm>
        </p:spPr>
        <p:txBody>
          <a:bodyPr>
            <a:normAutofit fontScale="92500" lnSpcReduction="10000"/>
          </a:bodyPr>
          <a:lstStyle/>
          <a:p>
            <a:r>
              <a:rPr lang="en-US" dirty="0" smtClean="0">
                <a:solidFill>
                  <a:schemeClr val="bg1"/>
                </a:solidFill>
              </a:rPr>
              <a:t>Basic Accounting Principle Terminology</a:t>
            </a:r>
          </a:p>
          <a:p>
            <a:pPr lvl="1"/>
            <a:r>
              <a:rPr lang="en-US" dirty="0" smtClean="0">
                <a:solidFill>
                  <a:schemeClr val="bg1"/>
                </a:solidFill>
              </a:rPr>
              <a:t>GAAP : Generally Accepted Accounting Principles</a:t>
            </a:r>
          </a:p>
          <a:p>
            <a:pPr lvl="2"/>
            <a:r>
              <a:rPr lang="en-US" dirty="0" smtClean="0">
                <a:solidFill>
                  <a:schemeClr val="bg1"/>
                </a:solidFill>
              </a:rPr>
              <a:t>Example: What does “GL” stand for again? </a:t>
            </a:r>
          </a:p>
          <a:p>
            <a:pPr lvl="2"/>
            <a:r>
              <a:rPr lang="en-US" dirty="0" smtClean="0">
                <a:solidFill>
                  <a:schemeClr val="bg1"/>
                </a:solidFill>
              </a:rPr>
              <a:t>What AR or AP mean exactly…..? </a:t>
            </a:r>
          </a:p>
          <a:p>
            <a:pPr lvl="2"/>
            <a:endParaRPr lang="en-US" dirty="0" smtClean="0">
              <a:solidFill>
                <a:schemeClr val="bg1"/>
              </a:solidFill>
            </a:endParaRPr>
          </a:p>
          <a:p>
            <a:r>
              <a:rPr lang="en-US" dirty="0" smtClean="0">
                <a:solidFill>
                  <a:schemeClr val="bg1"/>
                </a:solidFill>
              </a:rPr>
              <a:t>Basic SAP Navigation</a:t>
            </a:r>
          </a:p>
          <a:p>
            <a:pPr lvl="1"/>
            <a:r>
              <a:rPr lang="en-US" dirty="0" smtClean="0">
                <a:solidFill>
                  <a:schemeClr val="bg1"/>
                </a:solidFill>
              </a:rPr>
              <a:t>Example of SAP screen </a:t>
            </a:r>
          </a:p>
          <a:p>
            <a:pPr lvl="1"/>
            <a:endParaRPr lang="en-US" dirty="0" smtClean="0">
              <a:solidFill>
                <a:schemeClr val="bg1"/>
              </a:solidFill>
            </a:endParaRPr>
          </a:p>
          <a:p>
            <a:pPr lvl="0"/>
            <a:r>
              <a:rPr lang="en-US" dirty="0" smtClean="0">
                <a:solidFill>
                  <a:schemeClr val="bg1"/>
                </a:solidFill>
              </a:rPr>
              <a:t>FD01 - Creating Customer Master Record</a:t>
            </a:r>
          </a:p>
          <a:p>
            <a:pPr lvl="0"/>
            <a:r>
              <a:rPr lang="en-US" dirty="0" smtClean="0">
                <a:solidFill>
                  <a:schemeClr val="bg1"/>
                </a:solidFill>
              </a:rPr>
              <a:t>F28 - Account Receivable Posting or Clearing a open invoice</a:t>
            </a:r>
            <a:endParaRPr lang="en-US" dirty="0">
              <a:solidFill>
                <a:schemeClr val="bg1"/>
              </a:solidFill>
            </a:endParaRPr>
          </a:p>
          <a:p>
            <a:pPr marL="457200" lvl="1" indent="0">
              <a:buNone/>
            </a:pPr>
            <a:endParaRPr lang="en-US" dirty="0">
              <a:solidFill>
                <a:schemeClr val="bg1"/>
              </a:solidFill>
            </a:endParaRPr>
          </a:p>
          <a:p>
            <a:pPr lvl="1"/>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520046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Keeping 	</a:t>
            </a:r>
            <a:endParaRPr lang="en-US" dirty="0"/>
          </a:p>
        </p:txBody>
      </p:sp>
      <p:sp>
        <p:nvSpPr>
          <p:cNvPr id="3" name="Content Placeholder 2"/>
          <p:cNvSpPr>
            <a:spLocks noGrp="1"/>
          </p:cNvSpPr>
          <p:nvPr>
            <p:ph idx="1"/>
          </p:nvPr>
        </p:nvSpPr>
        <p:spPr>
          <a:xfrm>
            <a:off x="457200" y="1202268"/>
            <a:ext cx="8229600" cy="5334000"/>
          </a:xfrm>
        </p:spPr>
        <p:txBody>
          <a:bodyPr/>
          <a:lstStyle/>
          <a:p>
            <a:r>
              <a:rPr lang="en-US" dirty="0" smtClean="0"/>
              <a:t>We will have 1 break every hour </a:t>
            </a:r>
          </a:p>
          <a:p>
            <a:r>
              <a:rPr lang="en-US" dirty="0" smtClean="0"/>
              <a:t>Cell phones on mute (NO VIBRATE </a:t>
            </a:r>
            <a:r>
              <a:rPr lang="en-US" dirty="0" smtClean="0">
                <a:sym typeface="Wingdings"/>
              </a:rPr>
              <a:t> )</a:t>
            </a:r>
          </a:p>
          <a:p>
            <a:r>
              <a:rPr lang="en-US" dirty="0" smtClean="0">
                <a:sym typeface="Wingdings"/>
              </a:rPr>
              <a:t>Write your question down</a:t>
            </a:r>
          </a:p>
          <a:p>
            <a:pPr lvl="1"/>
            <a:r>
              <a:rPr lang="en-US" dirty="0" smtClean="0">
                <a:sym typeface="Wingdings"/>
              </a:rPr>
              <a:t>It is important and you do not want to forget it. However, most questions are answered as our class time progresses….. If it is not covered then we will have time at the end of class for a Q&amp;A.  </a:t>
            </a:r>
            <a:endParaRPr lang="en-US" dirty="0">
              <a:sym typeface="Wingdings"/>
            </a:endParaRPr>
          </a:p>
          <a:p>
            <a:pPr lvl="0"/>
            <a:r>
              <a:rPr lang="en-US" dirty="0" smtClean="0">
                <a:solidFill>
                  <a:prstClr val="black"/>
                </a:solidFill>
                <a:sym typeface="Wingdings"/>
              </a:rPr>
              <a:t>Stay calm and take notes….. </a:t>
            </a:r>
          </a:p>
          <a:p>
            <a:pPr marL="457200" lvl="1" indent="0" algn="ctr">
              <a:buNone/>
            </a:pPr>
            <a:r>
              <a:rPr lang="en-US" dirty="0" smtClean="0">
                <a:solidFill>
                  <a:prstClr val="black"/>
                </a:solidFill>
                <a:sym typeface="Wingdings"/>
              </a:rPr>
              <a:t>And remember we’re in this TOGETHER!!!!</a:t>
            </a:r>
            <a:endParaRPr lang="en-US" dirty="0" smtClean="0">
              <a:sym typeface="Wingdings"/>
            </a:endParaRPr>
          </a:p>
        </p:txBody>
      </p:sp>
      <p:pic>
        <p:nvPicPr>
          <p:cNvPr id="4" name="Picture 3" descr="images.png"/>
          <p:cNvPicPr>
            <a:picLocks noChangeAspect="1"/>
          </p:cNvPicPr>
          <p:nvPr/>
        </p:nvPicPr>
        <p:blipFill>
          <a:blip r:embed="rId2">
            <a:lum bright="70000" contrast="-70000"/>
            <a:alphaModFix amt="29000"/>
            <a:extLst>
              <a:ext uri="{28A0092B-C50C-407E-A947-70E740481C1C}">
                <a14:useLocalDpi xmlns:a14="http://schemas.microsoft.com/office/drawing/2010/main" val="0"/>
              </a:ext>
            </a:extLst>
          </a:blip>
          <a:stretch>
            <a:fillRect/>
          </a:stretch>
        </p:blipFill>
        <p:spPr>
          <a:xfrm>
            <a:off x="812800" y="738517"/>
            <a:ext cx="7298267" cy="5797751"/>
          </a:xfrm>
          <a:prstGeom prst="rect">
            <a:avLst/>
          </a:prstGeom>
        </p:spPr>
      </p:pic>
    </p:spTree>
    <p:extLst>
      <p:ext uri="{BB962C8B-B14F-4D97-AF65-F5344CB8AC3E}">
        <p14:creationId xmlns:p14="http://schemas.microsoft.com/office/powerpoint/2010/main" val="2334123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457200" y="1185334"/>
            <a:ext cx="8229600" cy="5334000"/>
          </a:xfrm>
        </p:spPr>
        <p:txBody>
          <a:bodyPr>
            <a:normAutofit fontScale="77500" lnSpcReduction="20000"/>
          </a:bodyPr>
          <a:lstStyle/>
          <a:p>
            <a:pPr marL="0" indent="0">
              <a:buNone/>
            </a:pPr>
            <a:r>
              <a:rPr lang="en-US" dirty="0" smtClean="0"/>
              <a:t>GAAP: </a:t>
            </a:r>
            <a:r>
              <a:rPr lang="en-US" sz="2400" dirty="0" smtClean="0"/>
              <a:t>Are accounting standards or rules that are a basic guideline that has been agreed upon by any company operating within the United States. These rules or standards have been defined and sometimes redefined by the professional accounting industry….</a:t>
            </a:r>
            <a:r>
              <a:rPr lang="en-US" sz="2400" dirty="0" err="1" smtClean="0"/>
              <a:t>ie</a:t>
            </a:r>
            <a:r>
              <a:rPr lang="en-US" sz="2400" dirty="0" smtClean="0"/>
              <a:t> CPA’s and accountants.  This is the basis for which we will base our every transaction that you see in SAP to complete our financial statements. </a:t>
            </a:r>
          </a:p>
          <a:p>
            <a:pPr marL="0" indent="0">
              <a:buNone/>
            </a:pPr>
            <a:endParaRPr lang="en-US" sz="2400" dirty="0" smtClean="0"/>
          </a:p>
          <a:p>
            <a:r>
              <a:rPr lang="en-US" dirty="0" smtClean="0"/>
              <a:t>General Ledger or “GL”: </a:t>
            </a:r>
            <a:r>
              <a:rPr lang="en-US" sz="2400" dirty="0"/>
              <a:t>A general ledger is a grouping of perhaps hundreds </a:t>
            </a:r>
            <a:r>
              <a:rPr lang="en-US" sz="2400" dirty="0" smtClean="0"/>
              <a:t>of accounts</a:t>
            </a:r>
            <a:r>
              <a:rPr lang="en-US" sz="2400" dirty="0"/>
              <a:t> that are used to sort and store information from a company's business transactions. </a:t>
            </a:r>
            <a:endParaRPr lang="en-US" sz="2400" dirty="0" smtClean="0"/>
          </a:p>
          <a:p>
            <a:pPr marL="0" indent="0">
              <a:buNone/>
            </a:pPr>
            <a:endParaRPr lang="en-US" sz="2400" dirty="0"/>
          </a:p>
          <a:p>
            <a:pPr marL="0" indent="0">
              <a:buNone/>
            </a:pPr>
            <a:r>
              <a:rPr lang="en-US" sz="2400" dirty="0" smtClean="0"/>
              <a:t>The “GL” is </a:t>
            </a:r>
            <a:r>
              <a:rPr lang="en-US" sz="2400" dirty="0"/>
              <a:t>organized as follows:</a:t>
            </a:r>
          </a:p>
          <a:p>
            <a:pPr lvl="0" fontAlgn="base"/>
            <a:r>
              <a:rPr lang="en-US" sz="2400" dirty="0"/>
              <a:t>balance sheet accounts (assets, liabilities, equity), and</a:t>
            </a:r>
          </a:p>
          <a:p>
            <a:pPr lvl="0" fontAlgn="base"/>
            <a:r>
              <a:rPr lang="en-US" sz="2400" dirty="0"/>
              <a:t>income statement accounts (revenues, expenses, gains, losses</a:t>
            </a:r>
            <a:r>
              <a:rPr lang="en-US" sz="2400" dirty="0" smtClean="0"/>
              <a:t>)</a:t>
            </a:r>
          </a:p>
          <a:p>
            <a:pPr marL="0" lvl="0" indent="0" fontAlgn="base">
              <a:buNone/>
            </a:pPr>
            <a:endParaRPr lang="en-US" sz="2400" dirty="0"/>
          </a:p>
          <a:p>
            <a:pPr marL="0" indent="0">
              <a:buNone/>
            </a:pPr>
            <a:r>
              <a:rPr lang="en-US" sz="2400" dirty="0" smtClean="0"/>
              <a:t>As in most businesses operating within the US - the </a:t>
            </a:r>
            <a:r>
              <a:rPr lang="en-US" sz="2400" dirty="0"/>
              <a:t>general ledger is expected to have its debit amounts equal to its credit amounts</a:t>
            </a:r>
            <a:r>
              <a:rPr lang="en-US" sz="2400" dirty="0" smtClean="0"/>
              <a:t>.</a:t>
            </a:r>
          </a:p>
          <a:p>
            <a:pPr marL="0" indent="0">
              <a:buNone/>
            </a:pPr>
            <a:endParaRPr lang="en-US" sz="2400" dirty="0" smtClean="0"/>
          </a:p>
          <a:p>
            <a:pPr marL="0" indent="0" algn="r">
              <a:buNone/>
            </a:pPr>
            <a:r>
              <a:rPr lang="en-US" sz="1400" dirty="0">
                <a:hlinkClick r:id="rId2"/>
              </a:rPr>
              <a:t>http://www.accountingcoach.com/blog/what-is-a-general-ledger-</a:t>
            </a:r>
            <a:r>
              <a:rPr lang="en-US" sz="1400" dirty="0" smtClean="0">
                <a:hlinkClick r:id="rId2"/>
              </a:rPr>
              <a:t>account</a:t>
            </a:r>
            <a:endParaRPr lang="en-US" sz="1400" dirty="0" smtClean="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5643872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2131</TotalTime>
  <Words>822</Words>
  <Application>Microsoft Macintosh PowerPoint</Application>
  <PresentationFormat>On-screen Show (4:3)</PresentationFormat>
  <Paragraphs>146</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Who we are…..</vt:lpstr>
      <vt:lpstr>A GLOBAL PLAYER IN THE AUTOMOTIVE INDUSTRY</vt:lpstr>
      <vt:lpstr>EXPERTISE IN STATE-OF-THE-ART TECHNOLOGY </vt:lpstr>
      <vt:lpstr>Why you are here today …..</vt:lpstr>
      <vt:lpstr>PowerPoint Presentation</vt:lpstr>
      <vt:lpstr>What will be covered during our time together….</vt:lpstr>
      <vt:lpstr>House Keeping  </vt:lpstr>
      <vt:lpstr>Terminology……</vt:lpstr>
      <vt:lpstr>PowerPoint Presentation</vt:lpstr>
      <vt:lpstr>SAP Basic Navigation….</vt:lpstr>
      <vt:lpstr>The SAP Easy Access  or “Tree”   </vt:lpstr>
      <vt:lpstr>Example SAP screen </vt:lpstr>
      <vt:lpstr>STANDARD TOOLBAR FUNCTIONS</vt:lpstr>
      <vt:lpstr>Common Application Icons &amp; Functionality</vt:lpstr>
      <vt:lpstr>STATUS BAR</vt:lpstr>
      <vt:lpstr>PowerPoint Presentation</vt:lpstr>
      <vt:lpstr>FD01-Customer Master Record</vt:lpstr>
      <vt:lpstr>PowerPoint Presentation</vt:lpstr>
      <vt:lpstr>PowerPoint Presentation</vt:lpstr>
      <vt:lpstr>PowerPoint Presentation</vt:lpstr>
      <vt:lpstr> F28 - Account Receivable Posting or Clearing a open invoice </vt:lpstr>
      <vt:lpstr>PowerPoint Presentation</vt:lpstr>
      <vt:lpstr>PowerPoint Presentation</vt:lpstr>
      <vt:lpstr>PowerPoint Presentation</vt:lpstr>
      <vt:lpstr>PowerPoint Presentation</vt:lpstr>
      <vt:lpstr>What WE accomplished   together today!!!</vt:lpstr>
    </vt:vector>
  </TitlesOfParts>
  <Manager/>
  <Company>Tara A. McCallum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Faurecia - Interview - PowerPoint Presentation</dc:title>
  <dc:subject/>
  <dc:creator>Tara McCallum</dc:creator>
  <cp:keywords/>
  <dc:description/>
  <cp:lastModifiedBy>Tara McCallum</cp:lastModifiedBy>
  <cp:revision>64</cp:revision>
  <dcterms:created xsi:type="dcterms:W3CDTF">2016-01-23T14:17:17Z</dcterms:created>
  <dcterms:modified xsi:type="dcterms:W3CDTF">2016-01-25T23:08:46Z</dcterms:modified>
  <cp:category/>
</cp:coreProperties>
</file>